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8" r:id="rId22"/>
    <p:sldId id="276" r:id="rId23"/>
    <p:sldId id="277" r:id="rId24"/>
    <p:sldId id="278" r:id="rId25"/>
    <p:sldId id="279" r:id="rId26"/>
    <p:sldId id="280" r:id="rId27"/>
    <p:sldId id="282" r:id="rId28"/>
    <p:sldId id="281" r:id="rId29"/>
    <p:sldId id="283" r:id="rId30"/>
    <p:sldId id="286" r:id="rId31"/>
    <p:sldId id="315" r:id="rId32"/>
    <p:sldId id="287" r:id="rId33"/>
    <p:sldId id="316" r:id="rId34"/>
    <p:sldId id="288" r:id="rId35"/>
    <p:sldId id="317" r:id="rId36"/>
    <p:sldId id="289" r:id="rId37"/>
    <p:sldId id="291" r:id="rId38"/>
    <p:sldId id="292" r:id="rId39"/>
    <p:sldId id="293" r:id="rId40"/>
    <p:sldId id="295"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0" r:id="rId56"/>
    <p:sldId id="311" r:id="rId57"/>
    <p:sldId id="312" r:id="rId58"/>
    <p:sldId id="313" r:id="rId59"/>
    <p:sldId id="314" r:id="rId6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pitchFamily="2" charset="0"/>
              </a:defRPr>
            </a:lvl1pPr>
          </a:lstStyle>
          <a:p>
            <a:endParaRPr lang="de-AT"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pitchFamily="2" charset="0"/>
              </a:defRPr>
            </a:lvl1pPr>
          </a:lstStyle>
          <a:p>
            <a:fld id="{F33EFA87-A209-463B-9207-B02C4EF4DCD7}" type="datetimeFigureOut">
              <a:rPr lang="de-AT" smtClean="0"/>
              <a:pPr/>
              <a:t>02.06.22</a:t>
            </a:fld>
            <a:endParaRPr lang="de-AT"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pitchFamily="2" charset="0"/>
              </a:defRPr>
            </a:lvl1pPr>
          </a:lstStyle>
          <a:p>
            <a:endParaRPr lang="de-AT"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pitchFamily="2" charset="0"/>
              </a:defRPr>
            </a:lvl1pPr>
          </a:lstStyle>
          <a:p>
            <a:fld id="{BB673E56-9BFE-422E-BDCE-E46EC6E6765E}" type="slidenum">
              <a:rPr lang="de-AT" smtClean="0"/>
              <a:pPr/>
              <a:t>‹Nr.›</a:t>
            </a:fld>
            <a:endParaRPr lang="de-AT" dirty="0"/>
          </a:p>
        </p:txBody>
      </p:sp>
    </p:spTree>
    <p:extLst>
      <p:ext uri="{BB962C8B-B14F-4D97-AF65-F5344CB8AC3E}">
        <p14:creationId xmlns:p14="http://schemas.microsoft.com/office/powerpoint/2010/main" val="417295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aleway" pitchFamily="2" charset="0"/>
        <a:ea typeface="+mn-ea"/>
        <a:cs typeface="+mn-cs"/>
      </a:defRPr>
    </a:lvl1pPr>
    <a:lvl2pPr marL="457200" algn="l" defTabSz="914400" rtl="0" eaLnBrk="1" latinLnBrk="0" hangingPunct="1">
      <a:defRPr sz="1200" kern="1200">
        <a:solidFill>
          <a:schemeClr val="tx1"/>
        </a:solidFill>
        <a:latin typeface="Raleway" pitchFamily="2" charset="0"/>
        <a:ea typeface="+mn-ea"/>
        <a:cs typeface="+mn-cs"/>
      </a:defRPr>
    </a:lvl2pPr>
    <a:lvl3pPr marL="914400" algn="l" defTabSz="914400" rtl="0" eaLnBrk="1" latinLnBrk="0" hangingPunct="1">
      <a:defRPr sz="1200" kern="1200">
        <a:solidFill>
          <a:schemeClr val="tx1"/>
        </a:solidFill>
        <a:latin typeface="Raleway" pitchFamily="2" charset="0"/>
        <a:ea typeface="+mn-ea"/>
        <a:cs typeface="+mn-cs"/>
      </a:defRPr>
    </a:lvl3pPr>
    <a:lvl4pPr marL="1371600" algn="l" defTabSz="914400" rtl="0" eaLnBrk="1" latinLnBrk="0" hangingPunct="1">
      <a:defRPr sz="1200" kern="1200">
        <a:solidFill>
          <a:schemeClr val="tx1"/>
        </a:solidFill>
        <a:latin typeface="Raleway" pitchFamily="2" charset="0"/>
        <a:ea typeface="+mn-ea"/>
        <a:cs typeface="+mn-cs"/>
      </a:defRPr>
    </a:lvl4pPr>
    <a:lvl5pPr marL="1828800" algn="l" defTabSz="914400" rtl="0" eaLnBrk="1" latinLnBrk="0" hangingPunct="1">
      <a:defRPr sz="1200" kern="1200">
        <a:solidFill>
          <a:schemeClr val="tx1"/>
        </a:solidFill>
        <a:latin typeface="Raleway"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2E74B-E4A0-BA03-C672-076CD4035F3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F507FBA-479B-1EEE-2672-E6AFD9530A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757975F-F837-D0B9-3E11-19D21B1EBF51}"/>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5" name="Fußzeilenplatzhalter 4">
            <a:extLst>
              <a:ext uri="{FF2B5EF4-FFF2-40B4-BE49-F238E27FC236}">
                <a16:creationId xmlns:a16="http://schemas.microsoft.com/office/drawing/2014/main" id="{5E9FFDD7-E7B9-8418-F279-5FB09045BF1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B9EFB9-E70E-BB35-7BA9-71D4CC607F6C}"/>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101417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11B11-436F-CC09-F7BD-618B50D31BB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89410B7-45BD-15E1-7831-C662AB6BEC7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0C1F7C-5A66-9CB5-D6F7-9E30818C4583}"/>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5" name="Fußzeilenplatzhalter 4">
            <a:extLst>
              <a:ext uri="{FF2B5EF4-FFF2-40B4-BE49-F238E27FC236}">
                <a16:creationId xmlns:a16="http://schemas.microsoft.com/office/drawing/2014/main" id="{ECEA3BFB-32B6-D8EE-F2DD-E98E925ACB7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C0C5502-3017-1A89-481E-EBA1D575BBCF}"/>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39821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0D4044D-2601-1E8E-23EE-E98E8BDA4AB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DE74AD0-EC29-0C37-4F05-ED4E01F9DF1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99D9880-4135-71D0-A751-448BE958B4B1}"/>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5" name="Fußzeilenplatzhalter 4">
            <a:extLst>
              <a:ext uri="{FF2B5EF4-FFF2-40B4-BE49-F238E27FC236}">
                <a16:creationId xmlns:a16="http://schemas.microsoft.com/office/drawing/2014/main" id="{8CF976D7-BCFC-DE9E-1BC2-31FD342A65E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2856AEA-D2D4-B876-8483-C9F747786FA8}"/>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422779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DB30C6-739B-C5A6-2E9F-3F718DC7F6A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E446B66-864C-A2DD-9940-C111B3134ED8}"/>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CC30365-8E6E-854D-B492-17D2F4339BF9}"/>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5" name="Fußzeilenplatzhalter 4">
            <a:extLst>
              <a:ext uri="{FF2B5EF4-FFF2-40B4-BE49-F238E27FC236}">
                <a16:creationId xmlns:a16="http://schemas.microsoft.com/office/drawing/2014/main" id="{7AB52A5D-7CF6-E455-7CD0-1B6E315BC8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D80579-7C74-5A34-CD2C-F11B6EDE405D}"/>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333970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217762-EEFC-EC30-B190-87BB991066A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DB30E88-320F-AD37-A870-DFA47F11FF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E20DF16-2D5F-5409-FEFA-C5DCB999D69F}"/>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5" name="Fußzeilenplatzhalter 4">
            <a:extLst>
              <a:ext uri="{FF2B5EF4-FFF2-40B4-BE49-F238E27FC236}">
                <a16:creationId xmlns:a16="http://schemas.microsoft.com/office/drawing/2014/main" id="{33B5A500-DEDE-94C4-28BE-C54923728E2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5F904A1-04DE-1099-83B1-2E4C5B11CEFE}"/>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21743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B5013-3C67-9530-8577-F2D0F88B286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5EDDA9D-ED0E-FB2F-02DC-F5C05543D3B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0EF49D4-B0FA-0EC4-AA47-166F95ED568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067AB31-9DDE-3A0E-C0D8-15F5BB726AE2}"/>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6" name="Fußzeilenplatzhalter 5">
            <a:extLst>
              <a:ext uri="{FF2B5EF4-FFF2-40B4-BE49-F238E27FC236}">
                <a16:creationId xmlns:a16="http://schemas.microsoft.com/office/drawing/2014/main" id="{8D1578F6-D334-E9F4-C99E-91325CC6800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7540243-D855-EC22-1C65-788BD03F7162}"/>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415070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6417AD-120F-465B-4CDD-1E820E12E76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2ABE27E-EE69-2C7A-93B7-44A406C359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2F41D63-0F2E-EC73-5333-A3BC1C6D89C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C6D754F-2666-F8B7-6E62-E7F7BE7CB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292797B-1770-DF77-49AF-C8106C28CC2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C2F3A98-503C-A466-246C-CCCF7069BC09}"/>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8" name="Fußzeilenplatzhalter 7">
            <a:extLst>
              <a:ext uri="{FF2B5EF4-FFF2-40B4-BE49-F238E27FC236}">
                <a16:creationId xmlns:a16="http://schemas.microsoft.com/office/drawing/2014/main" id="{18C05E19-EC96-00EF-3DD4-FB5B0C83836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9B40771-7B53-C42F-B6B5-53BFDC302BE0}"/>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21919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274E2-7A97-A6F1-BC79-E96E170A5B9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ECFA806-4AC7-18D8-0D7F-1C36CBB6041A}"/>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4" name="Fußzeilenplatzhalter 3">
            <a:extLst>
              <a:ext uri="{FF2B5EF4-FFF2-40B4-BE49-F238E27FC236}">
                <a16:creationId xmlns:a16="http://schemas.microsoft.com/office/drawing/2014/main" id="{DF1230B1-9088-82FA-EB3E-3740573F3B0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B7A125C2-1679-8F5F-7818-39D29AEC32BD}"/>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294350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AA9E9D-AF00-56A6-263E-FEEA3A94535B}"/>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3" name="Fußzeilenplatzhalter 2">
            <a:extLst>
              <a:ext uri="{FF2B5EF4-FFF2-40B4-BE49-F238E27FC236}">
                <a16:creationId xmlns:a16="http://schemas.microsoft.com/office/drawing/2014/main" id="{3674FBED-112D-F197-1BB2-A9D99EBE795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1BC03948-0657-3AB7-E70C-4946F9EF5B8D}"/>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298308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FFBF0-0C84-BC92-B29E-38FE039E231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EDF5BC9-7BEC-F8B1-2828-F888314DE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1B7388D-A3F2-2750-7944-3F96C0B0C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5E0BEEC-4A7F-954E-E03A-425616FE837E}"/>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6" name="Fußzeilenplatzhalter 5">
            <a:extLst>
              <a:ext uri="{FF2B5EF4-FFF2-40B4-BE49-F238E27FC236}">
                <a16:creationId xmlns:a16="http://schemas.microsoft.com/office/drawing/2014/main" id="{2DB8EE6B-B0C3-DF96-8714-3677DCAA4D8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1C8827A-1CE5-A3C8-1AD3-BB4CDFE45490}"/>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1234196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F9B72-98C1-402B-C608-B0B98AA1954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4BA301B4-8764-E544-BCE1-2E501E5E8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6F0BC1E-83F6-ED2C-FC00-04BFA02BB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DDBF189-BEB3-749B-4B93-D564E0F41EB2}"/>
              </a:ext>
            </a:extLst>
          </p:cNvPr>
          <p:cNvSpPr>
            <a:spLocks noGrp="1"/>
          </p:cNvSpPr>
          <p:nvPr>
            <p:ph type="dt" sz="half" idx="10"/>
          </p:nvPr>
        </p:nvSpPr>
        <p:spPr/>
        <p:txBody>
          <a:bodyPr/>
          <a:lstStyle/>
          <a:p>
            <a:fld id="{30DA3B62-FED8-6743-A3AC-3AE01953C24D}" type="datetimeFigureOut">
              <a:rPr lang="de-DE" smtClean="0"/>
              <a:t>02.06.22</a:t>
            </a:fld>
            <a:endParaRPr lang="de-DE"/>
          </a:p>
        </p:txBody>
      </p:sp>
      <p:sp>
        <p:nvSpPr>
          <p:cNvPr id="6" name="Fußzeilenplatzhalter 5">
            <a:extLst>
              <a:ext uri="{FF2B5EF4-FFF2-40B4-BE49-F238E27FC236}">
                <a16:creationId xmlns:a16="http://schemas.microsoft.com/office/drawing/2014/main" id="{6CBCDF9C-E562-6EBE-1CFE-CE8BE9E8B4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A61A116-7CE9-0E13-0ACD-699A770A1B06}"/>
              </a:ext>
            </a:extLst>
          </p:cNvPr>
          <p:cNvSpPr>
            <a:spLocks noGrp="1"/>
          </p:cNvSpPr>
          <p:nvPr>
            <p:ph type="sldNum" sz="quarter" idx="12"/>
          </p:nvPr>
        </p:nvSpPr>
        <p:spPr/>
        <p:txBody>
          <a:bodyPr/>
          <a:lstStyle/>
          <a:p>
            <a:fld id="{C071E6FA-E38F-C44E-A1E2-28F0ADB7BE58}" type="slidenum">
              <a:rPr lang="de-DE" smtClean="0"/>
              <a:t>‹Nr.›</a:t>
            </a:fld>
            <a:endParaRPr lang="de-DE"/>
          </a:p>
        </p:txBody>
      </p:sp>
    </p:spTree>
    <p:extLst>
      <p:ext uri="{BB962C8B-B14F-4D97-AF65-F5344CB8AC3E}">
        <p14:creationId xmlns:p14="http://schemas.microsoft.com/office/powerpoint/2010/main" val="3956281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6DE85B0-35E7-3A7C-B522-1B0AE6558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276189DB-C557-342C-6C5A-9589C31B4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4ED24FD4-147A-E3FA-AC59-8707B83C0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aleway" pitchFamily="2" charset="0"/>
              </a:defRPr>
            </a:lvl1pPr>
          </a:lstStyle>
          <a:p>
            <a:fld id="{30DA3B62-FED8-6743-A3AC-3AE01953C24D}" type="datetimeFigureOut">
              <a:rPr lang="de-DE" smtClean="0"/>
              <a:pPr/>
              <a:t>02.06.22</a:t>
            </a:fld>
            <a:endParaRPr lang="de-DE" dirty="0"/>
          </a:p>
        </p:txBody>
      </p:sp>
      <p:sp>
        <p:nvSpPr>
          <p:cNvPr id="5" name="Fußzeilenplatzhalter 4">
            <a:extLst>
              <a:ext uri="{FF2B5EF4-FFF2-40B4-BE49-F238E27FC236}">
                <a16:creationId xmlns:a16="http://schemas.microsoft.com/office/drawing/2014/main" id="{D0E8786D-EF26-FC08-94DF-742B95437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aleway" pitchFamily="2" charset="0"/>
              </a:defRPr>
            </a:lvl1pPr>
          </a:lstStyle>
          <a:p>
            <a:endParaRPr lang="de-DE" dirty="0"/>
          </a:p>
        </p:txBody>
      </p:sp>
      <p:sp>
        <p:nvSpPr>
          <p:cNvPr id="6" name="Foliennummernplatzhalter 5">
            <a:extLst>
              <a:ext uri="{FF2B5EF4-FFF2-40B4-BE49-F238E27FC236}">
                <a16:creationId xmlns:a16="http://schemas.microsoft.com/office/drawing/2014/main" id="{567CA753-0ECD-321F-C379-3EE758E1F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aleway" pitchFamily="2" charset="0"/>
              </a:defRPr>
            </a:lvl1pPr>
          </a:lstStyle>
          <a:p>
            <a:fld id="{C071E6FA-E38F-C44E-A1E2-28F0ADB7BE58}" type="slidenum">
              <a:rPr lang="de-DE" smtClean="0"/>
              <a:pPr/>
              <a:t>‹Nr.›</a:t>
            </a:fld>
            <a:endParaRPr lang="de-DE" dirty="0"/>
          </a:p>
        </p:txBody>
      </p:sp>
    </p:spTree>
    <p:extLst>
      <p:ext uri="{BB962C8B-B14F-4D97-AF65-F5344CB8AC3E}">
        <p14:creationId xmlns:p14="http://schemas.microsoft.com/office/powerpoint/2010/main" val="1827274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Raleway"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s3-eu-west-1.amazonaws.com/gxmedia.galileo-press.de/supplements/3910/Wie_Design_wirkt_Download.zi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vJG698U2Mvo&amp;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oogle.com/search?q=umparken+im+kopf+opel&amp;tbm=isch&amp;ved=2ahUKEwjV7pjr5In4AhWKsaQKHe4QBJcQ2-cCegQIABAA&amp;oq=umparken+im+kop&amp;gs_lcp=CgNpbWcQARgBMgQIABBDMgUIABCABDIECAAQQzIFCAAQgAQyBggAEB4QBToICAAQsQMQgwE6CwgAEIAEELEDEIMBOggIABCABBCxAzoHCAAQsQMQQzoECAAQHjoECAAQGFDrGVidL2CEOGgAcAB4AIABmwGIAfEOkgEEMC4xNpgBAKABAaoBC2d3cy13aXotaW1nwAEB&amp;sclient=img&amp;ei=ghCWYtWlCorjkgXuoZC4CQ&amp;bih=1047&amp;biw=1920&amp;client=firefox-b-d#imgrc=7rb_zG8B1UGqOM" TargetMode="External"/><Relationship Id="rId2" Type="http://schemas.openxmlformats.org/officeDocument/2006/relationships/hyperlink" Target="https://www.horizont.net/marketing/nachrichten/50-Jahre-Benetton-Die-besten-Kampagnen-137404" TargetMode="External"/><Relationship Id="rId1" Type="http://schemas.openxmlformats.org/officeDocument/2006/relationships/slideLayout" Target="../slideLayouts/slideLayout2.xml"/><Relationship Id="rId4" Type="http://schemas.openxmlformats.org/officeDocument/2006/relationships/hyperlink" Target="https://wissbert.de/haarige-angelegenhei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3A742717-FA10-BACF-6F2E-15BBB42E1CB7}"/>
              </a:ext>
            </a:extLst>
          </p:cNvPr>
          <p:cNvSpPr>
            <a:spLocks noGrp="1"/>
          </p:cNvSpPr>
          <p:nvPr>
            <p:ph type="ctrTitle"/>
          </p:nvPr>
        </p:nvSpPr>
        <p:spPr>
          <a:xfrm>
            <a:off x="753925" y="1321056"/>
            <a:ext cx="10684151" cy="1991979"/>
          </a:xfrm>
        </p:spPr>
        <p:txBody>
          <a:bodyPr anchor="b">
            <a:normAutofit/>
          </a:bodyPr>
          <a:lstStyle/>
          <a:p>
            <a:r>
              <a:rPr lang="de-DE" sz="5200">
                <a:solidFill>
                  <a:schemeClr val="tx2"/>
                </a:solidFill>
              </a:rPr>
              <a:t>Wie Design wirkt</a:t>
            </a:r>
          </a:p>
        </p:txBody>
      </p:sp>
      <p:sp>
        <p:nvSpPr>
          <p:cNvPr id="3" name="Untertitel 2">
            <a:extLst>
              <a:ext uri="{FF2B5EF4-FFF2-40B4-BE49-F238E27FC236}">
                <a16:creationId xmlns:a16="http://schemas.microsoft.com/office/drawing/2014/main" id="{288455FD-A885-9637-13DA-32B0AACAB465}"/>
              </a:ext>
            </a:extLst>
          </p:cNvPr>
          <p:cNvSpPr>
            <a:spLocks noGrp="1"/>
          </p:cNvSpPr>
          <p:nvPr>
            <p:ph type="subTitle" idx="1"/>
          </p:nvPr>
        </p:nvSpPr>
        <p:spPr>
          <a:xfrm>
            <a:off x="1361395" y="3525490"/>
            <a:ext cx="9469211" cy="865639"/>
          </a:xfrm>
        </p:spPr>
        <p:txBody>
          <a:bodyPr anchor="t">
            <a:normAutofit/>
          </a:bodyPr>
          <a:lstStyle/>
          <a:p>
            <a:r>
              <a:rPr lang="de-DE">
                <a:solidFill>
                  <a:schemeClr val="tx2"/>
                </a:solidFill>
              </a:rPr>
              <a:t>Psychologische Prinzipien erfolgreicher Gestaltung</a:t>
            </a: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7"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1"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7"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8"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54026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A1DCBF96-EBC2-442C-47B4-0D088CB8C4B8}"/>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Assoziationen durch Verneinen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21A4F5D6-1C57-3848-C7B8-959FC5B29B34}"/>
              </a:ext>
            </a:extLst>
          </p:cNvPr>
          <p:cNvSpPr>
            <a:spLocks noGrp="1"/>
          </p:cNvSpPr>
          <p:nvPr>
            <p:ph idx="1"/>
          </p:nvPr>
        </p:nvSpPr>
        <p:spPr>
          <a:xfrm>
            <a:off x="1179226" y="3329677"/>
            <a:ext cx="8846062" cy="1318310"/>
          </a:xfrm>
        </p:spPr>
        <p:txBody>
          <a:bodyPr vert="horz" wrap="square" lIns="91440" tIns="45720" rIns="91440" bIns="45720" rtlCol="0" anchor="t">
            <a:spAutoFit/>
          </a:bodyPr>
          <a:lstStyle/>
          <a:p>
            <a:r>
              <a:rPr lang="de-DE" sz="1400" dirty="0">
                <a:solidFill>
                  <a:schemeClr val="tx2"/>
                </a:solidFill>
              </a:rPr>
              <a:t>Gezielte Assoziationen durch Verneinung</a:t>
            </a:r>
          </a:p>
          <a:p>
            <a:r>
              <a:rPr lang="de-DE" sz="1400" dirty="0">
                <a:solidFill>
                  <a:schemeClr val="tx2"/>
                </a:solidFill>
              </a:rPr>
              <a:t>Bsp.: Rauchen verboten Schild</a:t>
            </a:r>
          </a:p>
          <a:p>
            <a:pPr lvl="1"/>
            <a:r>
              <a:rPr lang="de-DE" sz="1400" dirty="0">
                <a:solidFill>
                  <a:schemeClr val="tx2"/>
                </a:solidFill>
              </a:rPr>
              <a:t>Einen Raucher erinnert es daran, dass er jetzt und hier gerne eine rauchen würde</a:t>
            </a:r>
          </a:p>
          <a:p>
            <a:pPr lvl="1"/>
            <a:r>
              <a:rPr lang="de-DE" sz="1400" dirty="0">
                <a:solidFill>
                  <a:schemeClr val="tx2"/>
                </a:solidFill>
              </a:rPr>
              <a:t>Thema wird im Assoziationsraum aufgerufen, auch wenn auf dem Schild die Zigarette durchgestrichen ist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400930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630EA75B-BD7B-101E-30F7-5CC17F0F5644}"/>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Bewegte Vorstellungsbilder</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66E40E25-4025-C3E3-EBB4-CE6189408851}"/>
              </a:ext>
            </a:extLst>
          </p:cNvPr>
          <p:cNvSpPr>
            <a:spLocks noGrp="1"/>
          </p:cNvSpPr>
          <p:nvPr>
            <p:ph idx="1"/>
          </p:nvPr>
        </p:nvSpPr>
        <p:spPr>
          <a:xfrm>
            <a:off x="3050412" y="2979336"/>
            <a:ext cx="5709721" cy="2430864"/>
          </a:xfrm>
        </p:spPr>
        <p:txBody>
          <a:bodyPr vert="horz" lIns="91440" tIns="45720" rIns="91440" bIns="45720" rtlCol="0" anchor="t">
            <a:spAutoFit/>
          </a:bodyPr>
          <a:lstStyle/>
          <a:p>
            <a:r>
              <a:rPr lang="de-DE" sz="1400" dirty="0">
                <a:solidFill>
                  <a:schemeClr val="tx2"/>
                </a:solidFill>
              </a:rPr>
              <a:t>Statt von Assoziationen und Bildern im Kopf müsste man eigentlich von einem „Kopfkino“ sprechen – mit dem Designer als Regisseur dieses Bewegungsmusters</a:t>
            </a:r>
          </a:p>
          <a:p>
            <a:r>
              <a:rPr lang="de-DE" sz="1400" dirty="0">
                <a:solidFill>
                  <a:schemeClr val="tx2"/>
                </a:solidFill>
              </a:rPr>
              <a:t>Auch ein statisches Design wie ein Bild oder Plakat erzeuget im Kopf des Betrachters einen kleinen Film</a:t>
            </a:r>
          </a:p>
          <a:p>
            <a:r>
              <a:rPr lang="de-DE" sz="1400" dirty="0">
                <a:solidFill>
                  <a:schemeClr val="tx2"/>
                </a:solidFill>
              </a:rPr>
              <a:t>Abfolge der Assoziationen und Bilder folgen bestimmter Dramaturgie/Choreografie die Designer steuern kann</a:t>
            </a:r>
          </a:p>
          <a:p>
            <a:r>
              <a:rPr lang="de-DE" sz="1400" dirty="0">
                <a:solidFill>
                  <a:schemeClr val="tx2"/>
                </a:solidFill>
              </a:rPr>
              <a:t>Besonders offensichtlicher Fall einer solchen Bewegung im Assoziationsraum sind Kippbilder</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70547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3" name="Rectangle 1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A7547198-D657-9FB2-DC44-83BFB18B4B8E}"/>
              </a:ext>
            </a:extLst>
          </p:cNvPr>
          <p:cNvSpPr>
            <a:spLocks noGrp="1"/>
          </p:cNvSpPr>
          <p:nvPr>
            <p:ph type="title"/>
          </p:nvPr>
        </p:nvSpPr>
        <p:spPr>
          <a:xfrm>
            <a:off x="525955" y="3016957"/>
            <a:ext cx="4766330" cy="1454051"/>
          </a:xfrm>
        </p:spPr>
        <p:txBody>
          <a:bodyPr>
            <a:normAutofit/>
          </a:bodyPr>
          <a:lstStyle/>
          <a:p>
            <a:r>
              <a:rPr lang="de-DE" sz="3600" dirty="0">
                <a:solidFill>
                  <a:schemeClr val="tx2"/>
                </a:solidFill>
              </a:rPr>
              <a:t>Test </a:t>
            </a:r>
            <a:r>
              <a:rPr lang="de-DE" sz="3600" dirty="0" err="1">
                <a:solidFill>
                  <a:schemeClr val="tx2"/>
                </a:solidFill>
              </a:rPr>
              <a:t>Kippbild</a:t>
            </a:r>
            <a:endParaRPr lang="de-DE" sz="3600" dirty="0">
              <a:solidFill>
                <a:schemeClr val="tx2"/>
              </a:solidFill>
            </a:endParaRPr>
          </a:p>
        </p:txBody>
      </p:sp>
      <p:grpSp>
        <p:nvGrpSpPr>
          <p:cNvPr id="25" name="Group 1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6" name="Freeform: Shape 1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7" name="Freeform: Shape 1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8" name="Freeform: Shape 1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9" name="Freeform: Shape 1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5" name="Picture 2" descr="Hase oder Ente? Dieses Bild verrät dir, wie kreativ du bist">
            <a:extLst>
              <a:ext uri="{FF2B5EF4-FFF2-40B4-BE49-F238E27FC236}">
                <a16:creationId xmlns:a16="http://schemas.microsoft.com/office/drawing/2014/main" id="{5F2198DE-4BBF-DA5D-BFE1-98DC9459EB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85891" y="2433490"/>
            <a:ext cx="4664733" cy="262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2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73116002-E60A-B7A9-23AA-8A32DEF5AD46}"/>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Erklärung Kippbild</a:t>
            </a:r>
          </a:p>
        </p:txBody>
      </p:sp>
      <p:sp>
        <p:nvSpPr>
          <p:cNvPr id="3" name="Inhaltsplatzhalter 2">
            <a:extLst>
              <a:ext uri="{FF2B5EF4-FFF2-40B4-BE49-F238E27FC236}">
                <a16:creationId xmlns:a16="http://schemas.microsoft.com/office/drawing/2014/main" id="{BD2610C1-13F5-5D90-6A99-1EA2AFFFCDDC}"/>
              </a:ext>
            </a:extLst>
          </p:cNvPr>
          <p:cNvSpPr>
            <a:spLocks noGrp="1"/>
          </p:cNvSpPr>
          <p:nvPr>
            <p:ph idx="1"/>
          </p:nvPr>
        </p:nvSpPr>
        <p:spPr>
          <a:xfrm>
            <a:off x="3050412" y="2979336"/>
            <a:ext cx="5709721" cy="2430864"/>
          </a:xfrm>
        </p:spPr>
        <p:txBody>
          <a:bodyPr vert="horz" lIns="91440" tIns="45720" rIns="91440" bIns="45720" rtlCol="0" anchor="t">
            <a:spAutoFit/>
          </a:bodyPr>
          <a:lstStyle/>
          <a:p>
            <a:r>
              <a:rPr lang="de-DE" sz="1400" dirty="0">
                <a:solidFill>
                  <a:schemeClr val="tx2"/>
                </a:solidFill>
              </a:rPr>
              <a:t>Der Film, der sich abspielt, folgt der Choreografie einer ständigen Verwandlung: dem Hin und Her zwischen Hase, Ente, Hase, Ente</a:t>
            </a:r>
          </a:p>
          <a:p>
            <a:endParaRPr lang="de-DE" sz="14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97107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78EA4C0E-AD50-4B7C-D74F-36A8B718E8D3}"/>
              </a:ext>
            </a:extLst>
          </p:cNvPr>
          <p:cNvSpPr>
            <a:spLocks noGrp="1"/>
          </p:cNvSpPr>
          <p:nvPr>
            <p:ph type="title"/>
          </p:nvPr>
        </p:nvSpPr>
        <p:spPr>
          <a:xfrm>
            <a:off x="1179226" y="1755073"/>
            <a:ext cx="9833548" cy="1066802"/>
          </a:xfrm>
        </p:spPr>
        <p:txBody>
          <a:bodyPr anchor="b">
            <a:normAutofit fontScale="90000"/>
          </a:bodyPr>
          <a:lstStyle/>
          <a:p>
            <a:r>
              <a:rPr lang="de-DE" sz="3600">
                <a:solidFill>
                  <a:schemeClr val="tx2"/>
                </a:solidFill>
              </a:rPr>
              <a:t>Assoziationen drehen sich um bestimmte Themen</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CAA85819-CFF6-2402-CD79-08DEF5F248C7}"/>
              </a:ext>
            </a:extLst>
          </p:cNvPr>
          <p:cNvSpPr>
            <a:spLocks noGrp="1"/>
          </p:cNvSpPr>
          <p:nvPr>
            <p:ph idx="1"/>
          </p:nvPr>
        </p:nvSpPr>
        <p:spPr>
          <a:xfrm>
            <a:off x="1179226" y="3049325"/>
            <a:ext cx="9833548" cy="2350387"/>
          </a:xfrm>
        </p:spPr>
        <p:txBody>
          <a:bodyPr vert="horz" lIns="91440" tIns="45720" rIns="91440" bIns="45720" rtlCol="0" anchor="t">
            <a:spAutoFit/>
          </a:bodyPr>
          <a:lstStyle/>
          <a:p>
            <a:r>
              <a:rPr lang="de-DE" sz="1400" dirty="0">
                <a:solidFill>
                  <a:srgbClr val="44546A"/>
                </a:solidFill>
              </a:rPr>
              <a:t>Auch wenn ausgelöste Assoziationen und Vorstellungsbilder in filmischer Weise ablaufen, sind es keine „Assoziationsketten“, in denen sich die Assoziationen wie an einer Perlenschnur aufgereiht von Gedanke zu Gedanke fortbewegen (Hose – Jacke – Mütze – Winter – Schnee)</a:t>
            </a:r>
          </a:p>
          <a:p>
            <a:r>
              <a:rPr lang="de-DE" sz="1400" dirty="0">
                <a:solidFill>
                  <a:srgbClr val="44546A"/>
                </a:solidFill>
              </a:rPr>
              <a:t>Drehen sich um bestimmtes Thema oder um bestimmte Qualitäten und kehren zu diesem kern immer wieder zurück</a:t>
            </a:r>
          </a:p>
          <a:p>
            <a:r>
              <a:rPr lang="de-DE" sz="1400" dirty="0">
                <a:solidFill>
                  <a:srgbClr val="44546A"/>
                </a:solidFill>
              </a:rPr>
              <a:t>Assoziationen bilden sinnvollen Gesamtzusammenhang aus bzw. werden organisiert durch ein Thema</a:t>
            </a:r>
          </a:p>
          <a:p>
            <a:r>
              <a:rPr lang="de-DE" sz="1400" dirty="0">
                <a:solidFill>
                  <a:srgbClr val="44546A"/>
                </a:solidFill>
              </a:rPr>
              <a:t>Bsp.: </a:t>
            </a:r>
          </a:p>
          <a:p>
            <a:pPr lvl="1"/>
            <a:r>
              <a:rPr lang="de-DE" sz="1400" dirty="0" err="1">
                <a:solidFill>
                  <a:srgbClr val="44546A"/>
                </a:solidFill>
              </a:rPr>
              <a:t>Maluma</a:t>
            </a:r>
            <a:r>
              <a:rPr lang="de-DE" sz="1400" dirty="0">
                <a:solidFill>
                  <a:srgbClr val="44546A"/>
                </a:solidFill>
              </a:rPr>
              <a:t>: dreht sich alles um Rundes und Weiches</a:t>
            </a:r>
          </a:p>
          <a:p>
            <a:pPr lvl="1"/>
            <a:r>
              <a:rPr lang="de-DE" sz="1400" dirty="0" err="1">
                <a:solidFill>
                  <a:srgbClr val="44546A"/>
                </a:solidFill>
              </a:rPr>
              <a:t>No</a:t>
            </a:r>
            <a:r>
              <a:rPr lang="de-DE" sz="1400" dirty="0">
                <a:solidFill>
                  <a:srgbClr val="44546A"/>
                </a:solidFill>
              </a:rPr>
              <a:t> Pants Day: dreht sich alles um Rebellisches und Peinliches</a:t>
            </a:r>
          </a:p>
        </p:txBody>
      </p:sp>
    </p:spTree>
    <p:extLst>
      <p:ext uri="{BB962C8B-B14F-4D97-AF65-F5344CB8AC3E}">
        <p14:creationId xmlns:p14="http://schemas.microsoft.com/office/powerpoint/2010/main" val="1646672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3" name="Rectangle 7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3B28AB47-B95B-CA31-B4D8-612DFF912202}"/>
              </a:ext>
            </a:extLst>
          </p:cNvPr>
          <p:cNvSpPr>
            <a:spLocks noGrp="1"/>
          </p:cNvSpPr>
          <p:nvPr>
            <p:ph type="title"/>
          </p:nvPr>
        </p:nvSpPr>
        <p:spPr>
          <a:xfrm>
            <a:off x="804672" y="802955"/>
            <a:ext cx="4977976" cy="1454051"/>
          </a:xfrm>
        </p:spPr>
        <p:txBody>
          <a:bodyPr>
            <a:normAutofit/>
          </a:bodyPr>
          <a:lstStyle/>
          <a:p>
            <a:r>
              <a:rPr lang="de-DE" sz="3600">
                <a:solidFill>
                  <a:schemeClr val="tx2"/>
                </a:solidFill>
              </a:rPr>
              <a:t>Übung</a:t>
            </a:r>
          </a:p>
        </p:txBody>
      </p:sp>
      <p:sp>
        <p:nvSpPr>
          <p:cNvPr id="3" name="Inhaltsplatzhalter 2">
            <a:extLst>
              <a:ext uri="{FF2B5EF4-FFF2-40B4-BE49-F238E27FC236}">
                <a16:creationId xmlns:a16="http://schemas.microsoft.com/office/drawing/2014/main" id="{CCD49A4A-2EBB-0373-DECF-A580D435713B}"/>
              </a:ext>
            </a:extLst>
          </p:cNvPr>
          <p:cNvSpPr>
            <a:spLocks noGrp="1"/>
          </p:cNvSpPr>
          <p:nvPr>
            <p:ph idx="1"/>
          </p:nvPr>
        </p:nvSpPr>
        <p:spPr>
          <a:xfrm>
            <a:off x="804672" y="2421682"/>
            <a:ext cx="4977578" cy="1835887"/>
          </a:xfrm>
        </p:spPr>
        <p:txBody>
          <a:bodyPr vert="horz" lIns="91440" tIns="45720" rIns="91440" bIns="45720" rtlCol="0" anchor="t">
            <a:spAutoFit/>
          </a:bodyPr>
          <a:lstStyle/>
          <a:p>
            <a:r>
              <a:rPr lang="de-DE" sz="1400" dirty="0">
                <a:solidFill>
                  <a:srgbClr val="44546A"/>
                </a:solidFill>
              </a:rPr>
              <a:t>Betrachte das Lebkuchenherz, und schreibe minutiös alles auf, was dir durch den Kopf geht, selbst wenn es scheinbar nebensächlich oder unangenehm ist</a:t>
            </a:r>
          </a:p>
          <a:p>
            <a:pPr lvl="1"/>
            <a:r>
              <a:rPr lang="de-DE" sz="1400" dirty="0">
                <a:solidFill>
                  <a:srgbClr val="44546A"/>
                </a:solidFill>
              </a:rPr>
              <a:t>Welche Gefühle löst das Bild bei dir aus?</a:t>
            </a:r>
          </a:p>
          <a:p>
            <a:pPr lvl="1"/>
            <a:r>
              <a:rPr lang="de-DE" sz="1400" dirty="0">
                <a:solidFill>
                  <a:srgbClr val="44546A"/>
                </a:solidFill>
              </a:rPr>
              <a:t>Welche persönlichen Erinnerungen kommen bei dir hoch?</a:t>
            </a:r>
          </a:p>
          <a:p>
            <a:pPr lvl="1"/>
            <a:r>
              <a:rPr lang="de-DE" sz="1400" dirty="0">
                <a:solidFill>
                  <a:srgbClr val="44546A"/>
                </a:solidFill>
              </a:rPr>
              <a:t>Welche Geschichte – aus Film, Fernsehen, Literatur, etc. – fallen dir dazu ein?</a:t>
            </a:r>
          </a:p>
        </p:txBody>
      </p:sp>
      <p:grpSp>
        <p:nvGrpSpPr>
          <p:cNvPr id="75" name="Group 7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76" name="Freeform: Shape 7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7" name="Freeform: Shape 7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8" name="Freeform: Shape 7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9" name="Freeform: Shape 7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3074" name="Picture 2" descr="Lebkuchenherz ganz groß 34cm Aufschrift - Lebzelterei Schmid">
            <a:extLst>
              <a:ext uri="{FF2B5EF4-FFF2-40B4-BE49-F238E27FC236}">
                <a16:creationId xmlns:a16="http://schemas.microsoft.com/office/drawing/2014/main" id="{A9871471-94F8-93EB-747C-99149F689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55" r="15709"/>
          <a:stretch/>
        </p:blipFill>
        <p:spPr bwMode="auto">
          <a:xfrm>
            <a:off x="8126964" y="1660851"/>
            <a:ext cx="3454670" cy="327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225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36774B60-4FF1-9C01-C09A-339D97DC9D8C}"/>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Erklärung zur Übung</a:t>
            </a:r>
          </a:p>
        </p:txBody>
      </p:sp>
      <p:sp>
        <p:nvSpPr>
          <p:cNvPr id="3" name="Inhaltsplatzhalter 2">
            <a:extLst>
              <a:ext uri="{FF2B5EF4-FFF2-40B4-BE49-F238E27FC236}">
                <a16:creationId xmlns:a16="http://schemas.microsoft.com/office/drawing/2014/main" id="{1BCD456E-2CC4-287F-318F-C74290F73A91}"/>
              </a:ext>
            </a:extLst>
          </p:cNvPr>
          <p:cNvSpPr>
            <a:spLocks noGrp="1"/>
          </p:cNvSpPr>
          <p:nvPr>
            <p:ph idx="1"/>
          </p:nvPr>
        </p:nvSpPr>
        <p:spPr>
          <a:xfrm>
            <a:off x="3050412" y="2979336"/>
            <a:ext cx="5709721" cy="2225225"/>
          </a:xfrm>
        </p:spPr>
        <p:txBody>
          <a:bodyPr vert="horz" lIns="91440" tIns="45720" rIns="91440" bIns="45720" rtlCol="0" anchor="t">
            <a:spAutoFit/>
          </a:bodyPr>
          <a:lstStyle/>
          <a:p>
            <a:pPr marL="0" indent="0">
              <a:buNone/>
            </a:pPr>
            <a:r>
              <a:rPr lang="de-DE" sz="1400" dirty="0">
                <a:solidFill>
                  <a:schemeClr val="tx2"/>
                </a:solidFill>
              </a:rPr>
              <a:t>Offenkundig ist hier nur ein Lebkuchen abgebildet. Doch sofort werden damit ganze Welten auf den Plan gerufen. Vielleicht denkst du an Kitsch oder auch an Liebe und Flirten, an Kirmesromantik oder die „heile Welt“, als die eigene Oma dir ein solches Herz geschenkt hat, oder den peinlichen Moment, als die eigenen Freunde dich später damit erwischt haben. Vielleicht hast du auch Szenen aus romantischen oder kitschigen Spielfilmen vor Augen, und du spürst Anklänge der Gefühle, die du während des Anschauens des Films damals hattest. Du erhältst einen Eindruck davon, welche ausgedehnten Assoziationsräume in den einfachsten Formen stecken.</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403390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5" name="Rectangle 74">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9933AE6A-6070-F36C-0FBD-A1EA4CC63EB2}"/>
              </a:ext>
            </a:extLst>
          </p:cNvPr>
          <p:cNvSpPr>
            <a:spLocks noGrp="1"/>
          </p:cNvSpPr>
          <p:nvPr>
            <p:ph type="title"/>
          </p:nvPr>
        </p:nvSpPr>
        <p:spPr>
          <a:xfrm>
            <a:off x="6094105" y="802955"/>
            <a:ext cx="4977976" cy="1454051"/>
          </a:xfrm>
        </p:spPr>
        <p:txBody>
          <a:bodyPr>
            <a:normAutofit/>
          </a:bodyPr>
          <a:lstStyle/>
          <a:p>
            <a:r>
              <a:rPr lang="de-DE" sz="3300">
                <a:solidFill>
                  <a:schemeClr val="tx2"/>
                </a:solidFill>
              </a:rPr>
              <a:t>Unerwünschte Wirkungen: Beispiel aus der Werbung</a:t>
            </a:r>
          </a:p>
        </p:txBody>
      </p:sp>
      <p:sp>
        <p:nvSpPr>
          <p:cNvPr id="3" name="Inhaltsplatzhalter 2">
            <a:extLst>
              <a:ext uri="{FF2B5EF4-FFF2-40B4-BE49-F238E27FC236}">
                <a16:creationId xmlns:a16="http://schemas.microsoft.com/office/drawing/2014/main" id="{742D0675-96F3-88A8-9326-0634D71F3E51}"/>
              </a:ext>
            </a:extLst>
          </p:cNvPr>
          <p:cNvSpPr>
            <a:spLocks noGrp="1"/>
          </p:cNvSpPr>
          <p:nvPr>
            <p:ph idx="1"/>
          </p:nvPr>
        </p:nvSpPr>
        <p:spPr>
          <a:xfrm>
            <a:off x="6090574" y="2421682"/>
            <a:ext cx="4977578" cy="1449628"/>
          </a:xfrm>
        </p:spPr>
        <p:txBody>
          <a:bodyPr vert="horz" lIns="91440" tIns="45720" rIns="91440" bIns="45720" rtlCol="0" anchor="t">
            <a:spAutoFit/>
          </a:bodyPr>
          <a:lstStyle/>
          <a:p>
            <a:pPr marL="0" indent="0">
              <a:buNone/>
            </a:pPr>
            <a:r>
              <a:rPr lang="de-DE" sz="1400" dirty="0">
                <a:solidFill>
                  <a:srgbClr val="44546A"/>
                </a:solidFill>
              </a:rPr>
              <a:t>Telekommunikationsfirma will mit einer Werbekampagne seine Kunden darüber aufklären, dass die Zusammenlegung von zwei Netzen zu einer besseren Verbindungsqualität führt. Die bildliche Metapher zeigt zwei Personen, die über eine schwankende Hängebrücke gehen, die durch zwei Netze an beiden Seiten geschützt ist</a:t>
            </a:r>
          </a:p>
        </p:txBody>
      </p:sp>
      <p:grpSp>
        <p:nvGrpSpPr>
          <p:cNvPr id="77" name="Group 76">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78" name="Freeform: Shape 77">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9" name="Freeform: Shape 78">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80" name="Freeform: Shape 79">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6" name="Gruppieren 5">
            <a:extLst>
              <a:ext uri="{FF2B5EF4-FFF2-40B4-BE49-F238E27FC236}">
                <a16:creationId xmlns:a16="http://schemas.microsoft.com/office/drawing/2014/main" id="{2E25ED6E-AEBD-5FF3-8E55-4E727A059685}"/>
              </a:ext>
            </a:extLst>
          </p:cNvPr>
          <p:cNvGrpSpPr/>
          <p:nvPr/>
        </p:nvGrpSpPr>
        <p:grpSpPr>
          <a:xfrm>
            <a:off x="139960" y="2130715"/>
            <a:ext cx="4187918" cy="3169073"/>
            <a:chOff x="642938" y="3837467"/>
            <a:chExt cx="3771900" cy="3034844"/>
          </a:xfrm>
        </p:grpSpPr>
        <p:pic>
          <p:nvPicPr>
            <p:cNvPr id="4100" name="Picture 4" descr="National Roaming: Sind zwei Netze schlechter als eins? - teltarif.de News">
              <a:extLst>
                <a:ext uri="{FF2B5EF4-FFF2-40B4-BE49-F238E27FC236}">
                  <a16:creationId xmlns:a16="http://schemas.microsoft.com/office/drawing/2014/main" id="{750A353D-C2C7-29F9-98F1-F3A61B8C5A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93" r="11250"/>
            <a:stretch/>
          </p:blipFill>
          <p:spPr bwMode="auto">
            <a:xfrm>
              <a:off x="642938" y="3837467"/>
              <a:ext cx="3771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FD57CB99-2558-AE22-12D9-05978CECA9A3}"/>
                </a:ext>
              </a:extLst>
            </p:cNvPr>
            <p:cNvSpPr txBox="1"/>
            <p:nvPr/>
          </p:nvSpPr>
          <p:spPr>
            <a:xfrm>
              <a:off x="642938" y="6656867"/>
              <a:ext cx="3771900" cy="215444"/>
            </a:xfrm>
            <a:prstGeom prst="rect">
              <a:avLst/>
            </a:prstGeom>
            <a:noFill/>
          </p:spPr>
          <p:txBody>
            <a:bodyPr wrap="square">
              <a:normAutofit/>
            </a:bodyPr>
            <a:lstStyle/>
            <a:p>
              <a:pPr>
                <a:lnSpc>
                  <a:spcPct val="90000"/>
                </a:lnSpc>
                <a:spcAft>
                  <a:spcPts val="600"/>
                </a:spcAft>
              </a:pPr>
              <a:r>
                <a:rPr lang="de-DE" sz="500" dirty="0">
                  <a:latin typeface="Raleway" pitchFamily="2" charset="0"/>
                </a:rPr>
                <a:t>https://www.teltarif.de/o2-e-plus-natiional-roaming-probleme/news/60047.html</a:t>
              </a:r>
            </a:p>
          </p:txBody>
        </p:sp>
      </p:grpSp>
    </p:spTree>
    <p:extLst>
      <p:ext uri="{BB962C8B-B14F-4D97-AF65-F5344CB8AC3E}">
        <p14:creationId xmlns:p14="http://schemas.microsoft.com/office/powerpoint/2010/main" val="2865072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BB1033BE-C6D2-10F8-3CDE-D8F8223FCE7A}"/>
              </a:ext>
            </a:extLst>
          </p:cNvPr>
          <p:cNvSpPr>
            <a:spLocks noGrp="1"/>
          </p:cNvSpPr>
          <p:nvPr>
            <p:ph type="title"/>
          </p:nvPr>
        </p:nvSpPr>
        <p:spPr>
          <a:xfrm>
            <a:off x="4265597" y="310740"/>
            <a:ext cx="5754696" cy="680521"/>
          </a:xfrm>
        </p:spPr>
        <p:txBody>
          <a:bodyPr>
            <a:normAutofit/>
          </a:bodyPr>
          <a:lstStyle/>
          <a:p>
            <a:pPr algn="ctr"/>
            <a:r>
              <a:rPr lang="de-DE" sz="3600" dirty="0">
                <a:solidFill>
                  <a:schemeClr val="tx2"/>
                </a:solidFill>
              </a:rPr>
              <a:t>Erklärung Beispiel</a:t>
            </a:r>
          </a:p>
        </p:txBody>
      </p:sp>
      <p:sp>
        <p:nvSpPr>
          <p:cNvPr id="3" name="Inhaltsplatzhalter 2">
            <a:extLst>
              <a:ext uri="{FF2B5EF4-FFF2-40B4-BE49-F238E27FC236}">
                <a16:creationId xmlns:a16="http://schemas.microsoft.com/office/drawing/2014/main" id="{2D43559E-D81C-7C6E-2A44-564A28C5CA24}"/>
              </a:ext>
            </a:extLst>
          </p:cNvPr>
          <p:cNvSpPr>
            <a:spLocks noGrp="1"/>
          </p:cNvSpPr>
          <p:nvPr>
            <p:ph idx="1"/>
          </p:nvPr>
        </p:nvSpPr>
        <p:spPr>
          <a:xfrm>
            <a:off x="4003135" y="1504482"/>
            <a:ext cx="5709721" cy="4220643"/>
          </a:xfrm>
        </p:spPr>
        <p:txBody>
          <a:bodyPr vert="horz" lIns="91440" tIns="45720" rIns="91440" bIns="45720" rtlCol="0" anchor="t">
            <a:spAutoFit/>
          </a:bodyPr>
          <a:lstStyle/>
          <a:p>
            <a:r>
              <a:rPr lang="de-DE" sz="1400" dirty="0">
                <a:solidFill>
                  <a:srgbClr val="44546A"/>
                </a:solidFill>
              </a:rPr>
              <a:t>Bild zeigt: zwei Netze sind besser als eines</a:t>
            </a:r>
          </a:p>
          <a:p>
            <a:r>
              <a:rPr lang="de-DE" sz="1400" dirty="0">
                <a:solidFill>
                  <a:srgbClr val="44546A"/>
                </a:solidFill>
              </a:rPr>
              <a:t>Assoziationsraum für Hängebrücken ist weitaus größer:</a:t>
            </a:r>
          </a:p>
          <a:p>
            <a:pPr lvl="1"/>
            <a:r>
              <a:rPr lang="de-DE" sz="1400" dirty="0">
                <a:solidFill>
                  <a:srgbClr val="44546A"/>
                </a:solidFill>
              </a:rPr>
              <a:t>Abenteuer</a:t>
            </a:r>
          </a:p>
          <a:p>
            <a:pPr lvl="1"/>
            <a:r>
              <a:rPr lang="de-DE" sz="1400" dirty="0">
                <a:solidFill>
                  <a:srgbClr val="44546A"/>
                </a:solidFill>
              </a:rPr>
              <a:t>Tiefe &amp; gefährliche Schluchten</a:t>
            </a:r>
          </a:p>
          <a:p>
            <a:pPr lvl="1"/>
            <a:r>
              <a:rPr lang="de-DE" sz="1400" dirty="0">
                <a:solidFill>
                  <a:srgbClr val="44546A"/>
                </a:solidFill>
              </a:rPr>
              <a:t>Indiana-Jones-Filme</a:t>
            </a:r>
          </a:p>
          <a:p>
            <a:pPr lvl="1"/>
            <a:r>
              <a:rPr lang="de-DE" sz="1400" dirty="0">
                <a:solidFill>
                  <a:srgbClr val="44546A"/>
                </a:solidFill>
              </a:rPr>
              <a:t>Mutproben</a:t>
            </a:r>
          </a:p>
          <a:p>
            <a:r>
              <a:rPr lang="de-DE" sz="1400" dirty="0">
                <a:solidFill>
                  <a:srgbClr val="44546A"/>
                </a:solidFill>
              </a:rPr>
              <a:t>Bild erhält dadurch seinen spezifischen emotionalen Charakter: es wirkt abenteuerlich und gefährlich</a:t>
            </a:r>
          </a:p>
          <a:p>
            <a:r>
              <a:rPr lang="de-DE" sz="1400" dirty="0">
                <a:solidFill>
                  <a:srgbClr val="44546A"/>
                </a:solidFill>
              </a:rPr>
              <a:t>Unerwünschte Nebenwirkung:</a:t>
            </a:r>
          </a:p>
          <a:p>
            <a:pPr lvl="1"/>
            <a:r>
              <a:rPr lang="de-DE" sz="1400" dirty="0">
                <a:solidFill>
                  <a:srgbClr val="44546A"/>
                </a:solidFill>
              </a:rPr>
              <a:t>Anbieter und sein „Netz“ wirken möglicherweise abenteuerlich und gefährlich-schwankend</a:t>
            </a:r>
          </a:p>
          <a:p>
            <a:r>
              <a:rPr lang="de-DE" sz="1400" dirty="0">
                <a:solidFill>
                  <a:srgbClr val="44546A"/>
                </a:solidFill>
              </a:rPr>
              <a:t>Unterschwellige Botschaft: </a:t>
            </a:r>
          </a:p>
          <a:p>
            <a:pPr lvl="1"/>
            <a:r>
              <a:rPr lang="de-DE" sz="1400" dirty="0">
                <a:solidFill>
                  <a:srgbClr val="44546A"/>
                </a:solidFill>
              </a:rPr>
              <a:t>Es wird zum Abenteuer, ob du Empfang hast oder nicht</a:t>
            </a:r>
          </a:p>
          <a:p>
            <a:r>
              <a:rPr lang="de-DE" sz="1400" dirty="0">
                <a:solidFill>
                  <a:srgbClr val="44546A"/>
                </a:solidFill>
              </a:rPr>
              <a:t>In Zusammenhang mit einer Anzeige für einen Abenteurerurlaub wäre die Bedeutung einer schwankenden Hängebrücke deutlich produktiver</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812964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E22336BC-7057-5C76-2E0A-2DDD1CF80A9E}"/>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Design wirkt, wenn es an etwas „in uns“ anknüpft</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9275C422-6163-6D61-9CA4-0386A8549837}"/>
              </a:ext>
            </a:extLst>
          </p:cNvPr>
          <p:cNvSpPr>
            <a:spLocks noGrp="1"/>
          </p:cNvSpPr>
          <p:nvPr>
            <p:ph idx="1"/>
          </p:nvPr>
        </p:nvSpPr>
        <p:spPr>
          <a:xfrm>
            <a:off x="1179226" y="3329677"/>
            <a:ext cx="9833548" cy="2866426"/>
          </a:xfrm>
        </p:spPr>
        <p:txBody>
          <a:bodyPr vert="horz" lIns="91440" tIns="45720" rIns="91440" bIns="45720" rtlCol="0" anchor="t">
            <a:spAutoFit/>
          </a:bodyPr>
          <a:lstStyle/>
          <a:p>
            <a:r>
              <a:rPr lang="de-DE" sz="1400" dirty="0">
                <a:solidFill>
                  <a:srgbClr val="44546A"/>
                </a:solidFill>
              </a:rPr>
              <a:t>Ein Design wirkt besonders dann auf uns, wenn die ausgelösten Assoziationen und Vorstellungsbilder an etwas andocken, das uns wichtig ist und persönlich angeht, bewegt oder umtreibt.</a:t>
            </a:r>
          </a:p>
          <a:p>
            <a:r>
              <a:rPr lang="de-DE" sz="1400" dirty="0">
                <a:solidFill>
                  <a:srgbClr val="44546A"/>
                </a:solidFill>
              </a:rPr>
              <a:t>Äußere Bild ruft innere Bilder auf, die für uns mit bestimmten Bedeutungen verbunden sind</a:t>
            </a:r>
          </a:p>
          <a:p>
            <a:pPr lvl="1"/>
            <a:r>
              <a:rPr lang="de-DE" sz="1400" dirty="0">
                <a:solidFill>
                  <a:srgbClr val="44546A"/>
                </a:solidFill>
              </a:rPr>
              <a:t>Bedeutsame Lebenserfahrungen</a:t>
            </a:r>
          </a:p>
          <a:p>
            <a:pPr lvl="1"/>
            <a:r>
              <a:rPr lang="de-DE" sz="1400" dirty="0">
                <a:solidFill>
                  <a:srgbClr val="44546A"/>
                </a:solidFill>
              </a:rPr>
              <a:t>Vorstellungsbilder</a:t>
            </a:r>
          </a:p>
          <a:p>
            <a:pPr lvl="1"/>
            <a:r>
              <a:rPr lang="de-DE" sz="1400" dirty="0">
                <a:solidFill>
                  <a:srgbClr val="44546A"/>
                </a:solidFill>
              </a:rPr>
              <a:t>Persönliche Geschichten</a:t>
            </a:r>
          </a:p>
          <a:p>
            <a:pPr lvl="1"/>
            <a:r>
              <a:rPr lang="de-DE" sz="1400" dirty="0">
                <a:solidFill>
                  <a:srgbClr val="44546A"/>
                </a:solidFill>
              </a:rPr>
              <a:t>Wünsche</a:t>
            </a:r>
          </a:p>
          <a:p>
            <a:pPr lvl="1"/>
            <a:r>
              <a:rPr lang="de-DE" sz="1400" dirty="0">
                <a:solidFill>
                  <a:srgbClr val="44546A"/>
                </a:solidFill>
              </a:rPr>
              <a:t>Sehnsüchte</a:t>
            </a:r>
          </a:p>
          <a:p>
            <a:pPr lvl="1"/>
            <a:r>
              <a:rPr lang="de-DE" sz="1400" dirty="0">
                <a:solidFill>
                  <a:srgbClr val="44546A"/>
                </a:solidFill>
              </a:rPr>
              <a:t>Sorgen / Ängste</a:t>
            </a:r>
          </a:p>
          <a:p>
            <a:r>
              <a:rPr lang="de-DE" sz="1400" dirty="0">
                <a:solidFill>
                  <a:srgbClr val="44546A"/>
                </a:solidFill>
              </a:rPr>
              <a:t>Ein Design erhält seinen Sinn in diesem größeren Ganzen: einem Bedeutungszusammenhang, der Design und Mensch umfasst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73106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FE1549A7-CB23-C248-698D-747924B25AC8}"/>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Grundprinzipien der Wirkung</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1CDF5DEE-6C1F-214B-4F04-B52B6DD24115}"/>
              </a:ext>
            </a:extLst>
          </p:cNvPr>
          <p:cNvSpPr>
            <a:spLocks noGrp="1"/>
          </p:cNvSpPr>
          <p:nvPr>
            <p:ph idx="1"/>
          </p:nvPr>
        </p:nvSpPr>
        <p:spPr>
          <a:xfrm>
            <a:off x="1179226" y="3329677"/>
            <a:ext cx="8020192" cy="802271"/>
          </a:xfrm>
        </p:spPr>
        <p:txBody>
          <a:bodyPr vert="horz" wrap="square" lIns="91440" tIns="45720" rIns="91440" bIns="45720" rtlCol="0" anchor="t">
            <a:spAutoFit/>
          </a:bodyPr>
          <a:lstStyle/>
          <a:p>
            <a:r>
              <a:rPr lang="de-DE" sz="1400" dirty="0">
                <a:solidFill>
                  <a:schemeClr val="tx2"/>
                </a:solidFill>
              </a:rPr>
              <a:t>Wirkung bedeutet, wenn etwas (z. B. Design) mit jemandem (dem Betrachter) etwas macht und damit bei ihm eine Veränderung bewirkt (z. B. Kauf eines Produktes anregen)</a:t>
            </a:r>
          </a:p>
          <a:p>
            <a:r>
              <a:rPr lang="de-DE" sz="1400" dirty="0">
                <a:solidFill>
                  <a:schemeClr val="tx2"/>
                </a:solidFill>
              </a:rPr>
              <a:t>Es erzeugt ein Gefühl oder eine Reaktion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51843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A138B69F-AC23-85C7-3681-4CB9EDC2D2B5}"/>
              </a:ext>
            </a:extLst>
          </p:cNvPr>
          <p:cNvSpPr>
            <a:spLocks noGrp="1"/>
          </p:cNvSpPr>
          <p:nvPr>
            <p:ph type="title"/>
          </p:nvPr>
        </p:nvSpPr>
        <p:spPr>
          <a:xfrm>
            <a:off x="1179226" y="1280679"/>
            <a:ext cx="9833548" cy="1325563"/>
          </a:xfrm>
        </p:spPr>
        <p:txBody>
          <a:bodyPr anchor="b">
            <a:normAutofit/>
          </a:bodyPr>
          <a:lstStyle/>
          <a:p>
            <a:pPr algn="ctr"/>
            <a:r>
              <a:rPr lang="de-DE" sz="3600" dirty="0">
                <a:solidFill>
                  <a:schemeClr val="tx2"/>
                </a:solidFill>
              </a:rPr>
              <a:t>Design setzt an übergreifende Grundthemen an</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987FCCE4-5EAF-13A5-B7B5-9FFEB886F8C4}"/>
              </a:ext>
            </a:extLst>
          </p:cNvPr>
          <p:cNvSpPr>
            <a:spLocks noGrp="1"/>
          </p:cNvSpPr>
          <p:nvPr>
            <p:ph idx="1"/>
          </p:nvPr>
        </p:nvSpPr>
        <p:spPr>
          <a:xfrm>
            <a:off x="1179226" y="2890979"/>
            <a:ext cx="9833548" cy="2738185"/>
          </a:xfrm>
        </p:spPr>
        <p:txBody>
          <a:bodyPr vert="horz" lIns="91440" tIns="45720" rIns="91440" bIns="45720" rtlCol="0" anchor="t">
            <a:spAutoFit/>
          </a:bodyPr>
          <a:lstStyle/>
          <a:p>
            <a:r>
              <a:rPr lang="de-DE" sz="1400" dirty="0">
                <a:solidFill>
                  <a:srgbClr val="44546A"/>
                </a:solidFill>
              </a:rPr>
              <a:t>Vorstellungsbilder die hervorgerufen werden, knüpfen oft an menschliche Grundthemen an</a:t>
            </a:r>
          </a:p>
          <a:p>
            <a:pPr lvl="1"/>
            <a:r>
              <a:rPr lang="de-DE" sz="1400" dirty="0">
                <a:solidFill>
                  <a:srgbClr val="44546A"/>
                </a:solidFill>
              </a:rPr>
              <a:t>Themen, die uns alle angehen und bewegen, die wir z.B. alle einmal durchlebt haben oder gerade durchleben</a:t>
            </a:r>
          </a:p>
          <a:p>
            <a:r>
              <a:rPr lang="de-DE" sz="1400" dirty="0" err="1">
                <a:solidFill>
                  <a:srgbClr val="44546A"/>
                </a:solidFill>
              </a:rPr>
              <a:t>Bsp</a:t>
            </a:r>
            <a:r>
              <a:rPr lang="de-DE" sz="1400" dirty="0">
                <a:solidFill>
                  <a:srgbClr val="44546A"/>
                </a:solidFill>
              </a:rPr>
              <a:t>: Lebkuchenherz</a:t>
            </a:r>
          </a:p>
          <a:p>
            <a:pPr lvl="1"/>
            <a:r>
              <a:rPr lang="de-DE" sz="1400" dirty="0">
                <a:solidFill>
                  <a:srgbClr val="44546A"/>
                </a:solidFill>
              </a:rPr>
              <a:t>Gedanken und Erinnerungen (in unserem Kulturkreis) knüpfen an Lebenserfahrungen an</a:t>
            </a:r>
          </a:p>
          <a:p>
            <a:pPr lvl="1"/>
            <a:r>
              <a:rPr lang="de-DE" sz="1400" dirty="0">
                <a:solidFill>
                  <a:srgbClr val="44546A"/>
                </a:solidFill>
              </a:rPr>
              <a:t>Taucht in der Regel in ganz bestimmten Zusammenhängen auf, so dass es bereits eine bestimmte Bedeutung mitbringt</a:t>
            </a:r>
          </a:p>
          <a:p>
            <a:r>
              <a:rPr lang="de-DE" sz="1400" dirty="0">
                <a:solidFill>
                  <a:srgbClr val="44546A"/>
                </a:solidFill>
              </a:rPr>
              <a:t>Dadurch, dass sich Assoziationen aber um bestimmte menschliche oder kulturelle Grundthemen drehen, ist die Wirkung von Design durchaus steuerbar</a:t>
            </a:r>
          </a:p>
          <a:p>
            <a:pPr lvl="1"/>
            <a:r>
              <a:rPr lang="de-DE" sz="1400" dirty="0" err="1">
                <a:solidFill>
                  <a:srgbClr val="44546A"/>
                </a:solidFill>
              </a:rPr>
              <a:t>Bsp</a:t>
            </a:r>
            <a:r>
              <a:rPr lang="de-DE" sz="1400" dirty="0">
                <a:solidFill>
                  <a:srgbClr val="44546A"/>
                </a:solidFill>
              </a:rPr>
              <a:t>: Ein Eskimo wird bei dem Bild vom Lebkuchenherz vielleicht nur mit den Schultern zucken. Möglicherweise wird es auf ihn komisch oder fremd, aber es löst nichts Bedeutungsvolles aus.</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64221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49F66225-61D0-D84F-A1F5-8D362AE8F7CE}"/>
              </a:ext>
            </a:extLst>
          </p:cNvPr>
          <p:cNvSpPr>
            <a:spLocks noGrp="1"/>
          </p:cNvSpPr>
          <p:nvPr>
            <p:ph type="title"/>
          </p:nvPr>
        </p:nvSpPr>
        <p:spPr>
          <a:xfrm>
            <a:off x="1179226" y="1594707"/>
            <a:ext cx="9833548" cy="514011"/>
          </a:xfrm>
        </p:spPr>
        <p:txBody>
          <a:bodyPr anchor="b">
            <a:normAutofit fontScale="90000"/>
          </a:bodyPr>
          <a:lstStyle/>
          <a:p>
            <a:pPr algn="ctr"/>
            <a:r>
              <a:rPr lang="de-AT" sz="3600" dirty="0">
                <a:solidFill>
                  <a:schemeClr val="tx2"/>
                </a:solidFill>
              </a:rPr>
              <a:t>Die Grundthemen</a:t>
            </a:r>
          </a:p>
        </p:txBody>
      </p:sp>
      <p:grpSp>
        <p:nvGrpSpPr>
          <p:cNvPr id="25" name="Group 24">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6" name="Freeform: Shape 25">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1F95F87E-BCA9-E6AA-AC73-E82CB2D927D1}"/>
              </a:ext>
            </a:extLst>
          </p:cNvPr>
          <p:cNvSpPr>
            <a:spLocks noGrp="1"/>
          </p:cNvSpPr>
          <p:nvPr>
            <p:ph idx="1"/>
          </p:nvPr>
        </p:nvSpPr>
        <p:spPr>
          <a:xfrm>
            <a:off x="395454" y="2510865"/>
            <a:ext cx="9833548" cy="3875920"/>
          </a:xfrm>
        </p:spPr>
        <p:txBody>
          <a:bodyPr numCol="2">
            <a:noAutofit/>
          </a:bodyPr>
          <a:lstStyle/>
          <a:p>
            <a:r>
              <a:rPr lang="de-AT" sz="1400" dirty="0">
                <a:solidFill>
                  <a:schemeClr val="tx2"/>
                </a:solidFill>
              </a:rPr>
              <a:t>Leben und Tod</a:t>
            </a:r>
          </a:p>
          <a:p>
            <a:r>
              <a:rPr lang="de-AT" sz="1400" dirty="0">
                <a:solidFill>
                  <a:schemeClr val="tx2"/>
                </a:solidFill>
              </a:rPr>
              <a:t>Liebe, Partnerschaft, Familie</a:t>
            </a:r>
          </a:p>
          <a:p>
            <a:r>
              <a:rPr lang="de-AT" sz="1400" dirty="0">
                <a:solidFill>
                  <a:schemeClr val="tx2"/>
                </a:solidFill>
              </a:rPr>
              <a:t>Sicherheit, Vertrauen, Freundschaft</a:t>
            </a:r>
          </a:p>
          <a:p>
            <a:r>
              <a:rPr lang="de-AT" sz="1400" dirty="0">
                <a:solidFill>
                  <a:schemeClr val="tx2"/>
                </a:solidFill>
              </a:rPr>
              <a:t>Geburt und Neuanfang</a:t>
            </a:r>
          </a:p>
          <a:p>
            <a:r>
              <a:rPr lang="de-AT" sz="1400" dirty="0">
                <a:solidFill>
                  <a:schemeClr val="tx2"/>
                </a:solidFill>
              </a:rPr>
              <a:t>Macht und Ohnmacht</a:t>
            </a:r>
          </a:p>
          <a:p>
            <a:r>
              <a:rPr lang="de-AT" sz="1400" dirty="0">
                <a:solidFill>
                  <a:schemeClr val="tx2"/>
                </a:solidFill>
              </a:rPr>
              <a:t>Sich-Entwickeln und Stillstand</a:t>
            </a:r>
          </a:p>
          <a:p>
            <a:r>
              <a:rPr lang="de-AT" sz="1400" dirty="0">
                <a:solidFill>
                  <a:schemeClr val="tx2"/>
                </a:solidFill>
              </a:rPr>
              <a:t>Krise (Zerstörung und Neuanfang)</a:t>
            </a:r>
          </a:p>
          <a:p>
            <a:r>
              <a:rPr lang="de-AT" sz="1400" dirty="0">
                <a:solidFill>
                  <a:schemeClr val="tx2"/>
                </a:solidFill>
              </a:rPr>
              <a:t>Gut und Böse</a:t>
            </a:r>
          </a:p>
          <a:p>
            <a:r>
              <a:rPr lang="de-AT" sz="1400" dirty="0">
                <a:solidFill>
                  <a:schemeClr val="tx2"/>
                </a:solidFill>
              </a:rPr>
              <a:t>Gier und Genügsamkeit</a:t>
            </a:r>
          </a:p>
          <a:p>
            <a:r>
              <a:rPr lang="de-AT" sz="1400" dirty="0">
                <a:solidFill>
                  <a:schemeClr val="tx2"/>
                </a:solidFill>
              </a:rPr>
              <a:t>Furcht, Angst</a:t>
            </a:r>
          </a:p>
          <a:p>
            <a:r>
              <a:rPr lang="de-AT" sz="1400" dirty="0">
                <a:solidFill>
                  <a:schemeClr val="tx2"/>
                </a:solidFill>
              </a:rPr>
              <a:t>Neid, Eifersucht, Rivalität, Hass</a:t>
            </a:r>
          </a:p>
          <a:p>
            <a:r>
              <a:rPr lang="de-AT" sz="1400" dirty="0">
                <a:solidFill>
                  <a:schemeClr val="tx2"/>
                </a:solidFill>
              </a:rPr>
              <a:t>…</a:t>
            </a:r>
          </a:p>
          <a:p>
            <a:pPr marL="0" indent="0">
              <a:buNone/>
            </a:pPr>
            <a:r>
              <a:rPr lang="de-AT" sz="1400" dirty="0">
                <a:solidFill>
                  <a:schemeClr val="tx2"/>
                </a:solidFill>
              </a:rPr>
              <a:t>Weniger emotional besetzte und alltäglichere Themen, Grundbedürfnisse und Erfahrungen </a:t>
            </a:r>
          </a:p>
          <a:p>
            <a:r>
              <a:rPr lang="de-AT" sz="1400" dirty="0">
                <a:solidFill>
                  <a:schemeClr val="tx2"/>
                </a:solidFill>
              </a:rPr>
              <a:t>Anerkennung und Wertschätzung</a:t>
            </a:r>
          </a:p>
          <a:p>
            <a:r>
              <a:rPr lang="de-AT" sz="1400" dirty="0">
                <a:solidFill>
                  <a:schemeClr val="tx2"/>
                </a:solidFill>
              </a:rPr>
              <a:t>Ruhe, Besinnlichkeit und Unruhe, Hektik</a:t>
            </a:r>
          </a:p>
          <a:p>
            <a:r>
              <a:rPr lang="de-AT" sz="1400" dirty="0">
                <a:solidFill>
                  <a:schemeClr val="tx2"/>
                </a:solidFill>
              </a:rPr>
              <a:t>Anregung, Abwechslung, Inspiration und Langeweile</a:t>
            </a:r>
          </a:p>
          <a:p>
            <a:r>
              <a:rPr lang="de-AT" sz="1400" dirty="0">
                <a:solidFill>
                  <a:schemeClr val="tx2"/>
                </a:solidFill>
              </a:rPr>
              <a:t>Müdigkeit</a:t>
            </a:r>
          </a:p>
          <a:p>
            <a:r>
              <a:rPr lang="de-AT" sz="1400" dirty="0">
                <a:solidFill>
                  <a:schemeClr val="tx2"/>
                </a:solidFill>
              </a:rPr>
              <a:t>Cleverness</a:t>
            </a:r>
          </a:p>
          <a:p>
            <a:r>
              <a:rPr lang="de-AT" sz="1400" dirty="0">
                <a:solidFill>
                  <a:schemeClr val="tx2"/>
                </a:solidFill>
              </a:rPr>
              <a:t>Klarheit, Übersicht, Überblick und Chaos, Sich-Verlieren</a:t>
            </a:r>
          </a:p>
          <a:p>
            <a:r>
              <a:rPr lang="de-AT" sz="1400" dirty="0">
                <a:solidFill>
                  <a:schemeClr val="tx2"/>
                </a:solidFill>
              </a:rPr>
              <a:t>Einfachheit, Vereinfachung und Komplexität, Überforderung</a:t>
            </a:r>
          </a:p>
          <a:p>
            <a:r>
              <a:rPr lang="de-AT" sz="1400" dirty="0">
                <a:solidFill>
                  <a:schemeClr val="tx2"/>
                </a:solidFill>
              </a:rPr>
              <a:t>Freiheit und Gebunden sein</a:t>
            </a:r>
          </a:p>
          <a:p>
            <a:r>
              <a:rPr lang="de-AT" sz="1400" dirty="0">
                <a:solidFill>
                  <a:schemeClr val="tx2"/>
                </a:solidFill>
              </a:rPr>
              <a:t>Gemeinschaft, Geselligkeit und Einsamkeit</a:t>
            </a:r>
          </a:p>
          <a:p>
            <a:r>
              <a:rPr lang="de-AT" sz="1400" dirty="0">
                <a:solidFill>
                  <a:schemeClr val="tx2"/>
                </a:solidFill>
              </a:rPr>
              <a:t>…</a:t>
            </a:r>
          </a:p>
        </p:txBody>
      </p:sp>
      <p:grpSp>
        <p:nvGrpSpPr>
          <p:cNvPr id="31" name="Group 30">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445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D310C406-74F4-6BA4-AE76-C92B946AABED}"/>
              </a:ext>
            </a:extLst>
          </p:cNvPr>
          <p:cNvSpPr>
            <a:spLocks noGrp="1"/>
          </p:cNvSpPr>
          <p:nvPr>
            <p:ph type="title"/>
          </p:nvPr>
        </p:nvSpPr>
        <p:spPr>
          <a:xfrm>
            <a:off x="1179226" y="1755073"/>
            <a:ext cx="9833548" cy="1066802"/>
          </a:xfrm>
        </p:spPr>
        <p:txBody>
          <a:bodyPr anchor="b">
            <a:normAutofit/>
          </a:bodyPr>
          <a:lstStyle/>
          <a:p>
            <a:r>
              <a:rPr lang="de-DE" sz="3300">
                <a:solidFill>
                  <a:schemeClr val="tx2"/>
                </a:solidFill>
              </a:rPr>
              <a:t>Exkurs: Übertragung und Gegenübertragung</a:t>
            </a:r>
            <a:br>
              <a:rPr lang="de-DE" sz="3300">
                <a:solidFill>
                  <a:schemeClr val="tx2"/>
                </a:solidFill>
              </a:rPr>
            </a:br>
            <a:r>
              <a:rPr lang="de-DE" sz="3300">
                <a:solidFill>
                  <a:schemeClr val="tx2"/>
                </a:solidFill>
              </a:rPr>
              <a:t>- kleine Geschichte - </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6807DF21-2DCC-7A3D-24F5-4DC3071DC4A1}"/>
              </a:ext>
            </a:extLst>
          </p:cNvPr>
          <p:cNvSpPr>
            <a:spLocks noGrp="1"/>
          </p:cNvSpPr>
          <p:nvPr>
            <p:ph idx="1"/>
          </p:nvPr>
        </p:nvSpPr>
        <p:spPr>
          <a:xfrm>
            <a:off x="1179226" y="3049325"/>
            <a:ext cx="9833548" cy="2945574"/>
          </a:xfrm>
        </p:spPr>
        <p:txBody>
          <a:bodyPr vert="horz" lIns="91440" tIns="45720" rIns="91440" bIns="45720" rtlCol="0" anchor="t">
            <a:spAutoFit/>
          </a:bodyPr>
          <a:lstStyle/>
          <a:p>
            <a:r>
              <a:rPr lang="de-DE" sz="1400" dirty="0">
                <a:solidFill>
                  <a:schemeClr val="tx2"/>
                </a:solidFill>
              </a:rPr>
              <a:t>Wenn der Student „morgens“ um 12 Uhr in der Bäckerei Brötchen kauft, die Verkäuferin ihn dabei ein wenig missmutig anschaut und der Student darin einen vorwurfsvollen Blick erkennt, dann überträgt er Lebenserfahrungen aus anderen Zusammenhängen auf die Verkäuferin. Möglicherweise hat die Mutter unseres Studenten häufiger vorwurfsvoll auf das späte Aufstehen ihres Sohnes reagiert. Die Verkäuferin selbst weiß davon nichts, ihr ist es vermutlich ziemlich egal, um welche Uhrzeit die Kunden ihre Brötchen kaufen. Sie hatte vielleicht nur einen schlechten Tag.</a:t>
            </a:r>
          </a:p>
          <a:p>
            <a:r>
              <a:rPr lang="de-DE" sz="1400" dirty="0">
                <a:solidFill>
                  <a:schemeClr val="tx2"/>
                </a:solidFill>
              </a:rPr>
              <a:t>Solche Übertragungen zeigen, wie die durch Blicke, Worte oder Bilder ausgelösten Assoziationen und Vorstellungsbilder an bereits „in uns“ angelegte Lebenserfahrungen andocken und in diesem Zusammenhang erst ihre Bedeutung erhalten.</a:t>
            </a:r>
          </a:p>
          <a:p>
            <a:r>
              <a:rPr lang="de-DE" sz="1400" dirty="0">
                <a:solidFill>
                  <a:schemeClr val="tx2"/>
                </a:solidFill>
              </a:rPr>
              <a:t>Wenn die Verkäuferin jetzt ihrerseits auf das Verhalten des Studenten mit „mütterlichen“ Gefühlen reagiert, dann würde sie die Übertragung annehmen – man spricht dann von einer Gegenübertragung.</a:t>
            </a:r>
          </a:p>
        </p:txBody>
      </p:sp>
    </p:spTree>
    <p:extLst>
      <p:ext uri="{BB962C8B-B14F-4D97-AF65-F5344CB8AC3E}">
        <p14:creationId xmlns:p14="http://schemas.microsoft.com/office/powerpoint/2010/main" val="75993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C6B13AE5-7216-FDB7-C835-89A98E5BDFA4}"/>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Design knüpft an aktuelle Bedürfnisse an</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D47568A1-9787-014A-7BDB-2C6763A98030}"/>
              </a:ext>
            </a:extLst>
          </p:cNvPr>
          <p:cNvSpPr>
            <a:spLocks noGrp="1"/>
          </p:cNvSpPr>
          <p:nvPr>
            <p:ph idx="1"/>
          </p:nvPr>
        </p:nvSpPr>
        <p:spPr>
          <a:xfrm>
            <a:off x="3050412" y="2979336"/>
            <a:ext cx="5709721" cy="2430864"/>
          </a:xfrm>
        </p:spPr>
        <p:txBody>
          <a:bodyPr vert="horz" lIns="91440" tIns="45720" rIns="91440" bIns="45720" rtlCol="0" anchor="t">
            <a:spAutoFit/>
          </a:bodyPr>
          <a:lstStyle/>
          <a:p>
            <a:r>
              <a:rPr lang="de-DE" sz="1400" dirty="0">
                <a:solidFill>
                  <a:schemeClr val="tx2"/>
                </a:solidFill>
              </a:rPr>
              <a:t>“subliminale“ (unterschwellige) Werbung funktioniert, wenn sie an bestehende und aktuell relevante Bedürfnisse anknüpft</a:t>
            </a:r>
          </a:p>
          <a:p>
            <a:r>
              <a:rPr lang="de-DE" sz="1400" dirty="0" err="1">
                <a:solidFill>
                  <a:schemeClr val="tx2"/>
                </a:solidFill>
              </a:rPr>
              <a:t>Bsp</a:t>
            </a:r>
            <a:r>
              <a:rPr lang="de-DE" sz="1400" dirty="0">
                <a:solidFill>
                  <a:schemeClr val="tx2"/>
                </a:solidFill>
              </a:rPr>
              <a:t>: Besucher ziehen das unterschwellig beworbene Getränk vor, wenn sie durstig sind – sonst hat eine unterschwellige Webebotschaft keinen Effekt</a:t>
            </a:r>
          </a:p>
          <a:p>
            <a:r>
              <a:rPr lang="de-DE" sz="1400" dirty="0">
                <a:solidFill>
                  <a:schemeClr val="tx2"/>
                </a:solidFill>
              </a:rPr>
              <a:t>Wenn ich gerade Lust auf Süßes habe, spricht auch das Lebkuchenherz ein ganz unmittelbar relevantes Bedürfnis in mir an und erhält dadurch seine vornehmliche Bedeutung: in diesem Fall als Nahrungsmittel</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31947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3" name="Rectangle 7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2BE5CB61-1D6A-27FA-31DE-5D22D3875ECD}"/>
              </a:ext>
            </a:extLst>
          </p:cNvPr>
          <p:cNvSpPr>
            <a:spLocks noGrp="1"/>
          </p:cNvSpPr>
          <p:nvPr>
            <p:ph type="title"/>
          </p:nvPr>
        </p:nvSpPr>
        <p:spPr>
          <a:xfrm>
            <a:off x="804672" y="802955"/>
            <a:ext cx="4766330" cy="1454051"/>
          </a:xfrm>
        </p:spPr>
        <p:txBody>
          <a:bodyPr>
            <a:normAutofit/>
          </a:bodyPr>
          <a:lstStyle/>
          <a:p>
            <a:r>
              <a:rPr lang="de-DE" sz="3300">
                <a:solidFill>
                  <a:schemeClr val="tx2"/>
                </a:solidFill>
              </a:rPr>
              <a:t>Wirkung ist immer ein Dialog zw Designer und Betrachter</a:t>
            </a:r>
          </a:p>
        </p:txBody>
      </p:sp>
      <p:sp>
        <p:nvSpPr>
          <p:cNvPr id="3" name="Inhaltsplatzhalter 2">
            <a:extLst>
              <a:ext uri="{FF2B5EF4-FFF2-40B4-BE49-F238E27FC236}">
                <a16:creationId xmlns:a16="http://schemas.microsoft.com/office/drawing/2014/main" id="{D49E87EB-3E21-BCA3-FD04-7298D8A816D2}"/>
              </a:ext>
            </a:extLst>
          </p:cNvPr>
          <p:cNvSpPr>
            <a:spLocks noGrp="1"/>
          </p:cNvSpPr>
          <p:nvPr>
            <p:ph idx="1"/>
          </p:nvPr>
        </p:nvSpPr>
        <p:spPr>
          <a:xfrm>
            <a:off x="804672" y="2421683"/>
            <a:ext cx="4765949" cy="3353476"/>
          </a:xfrm>
        </p:spPr>
        <p:txBody>
          <a:bodyPr vert="horz" lIns="91440" tIns="45720" rIns="91440" bIns="45720" rtlCol="0" anchor="t">
            <a:spAutoFit/>
          </a:bodyPr>
          <a:lstStyle/>
          <a:p>
            <a:r>
              <a:rPr lang="de-DE" sz="1400" dirty="0">
                <a:solidFill>
                  <a:schemeClr val="tx2"/>
                </a:solidFill>
              </a:rPr>
              <a:t>Betrachter legt das Design gemäß seinen Lebenserfahrungen, Vorstellungsbildern, Wünschen oder Ängsten aus – andersherum löst das Design eben diese Dinge beim Betrachter aus</a:t>
            </a:r>
          </a:p>
          <a:p>
            <a:r>
              <a:rPr lang="de-DE" sz="1400" dirty="0">
                <a:solidFill>
                  <a:schemeClr val="tx2"/>
                </a:solidFill>
              </a:rPr>
              <a:t>Designwirkung ist immer ein Dialog zwischen Design und Betrachter, der meist ganz unwillkürlich abläuft</a:t>
            </a:r>
            <a:br>
              <a:rPr lang="de-DE" sz="1400" dirty="0">
                <a:solidFill>
                  <a:schemeClr val="tx2"/>
                </a:solidFill>
              </a:rPr>
            </a:br>
            <a:r>
              <a:rPr lang="de-DE" sz="1400" dirty="0">
                <a:solidFill>
                  <a:schemeClr val="tx2"/>
                </a:solidFill>
              </a:rPr>
              <a:t>= grundlegende Psychologische Mechanismen von Wirkung – er liegt allen Wirkungen zugrunde</a:t>
            </a:r>
          </a:p>
        </p:txBody>
      </p:sp>
      <p:grpSp>
        <p:nvGrpSpPr>
          <p:cNvPr id="75" name="Group 7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76" name="Freeform: Shape 7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7" name="Freeform: Shape 7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8" name="Freeform: Shape 7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9" name="Freeform: Shape 7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5" name="Gruppieren 4">
            <a:extLst>
              <a:ext uri="{FF2B5EF4-FFF2-40B4-BE49-F238E27FC236}">
                <a16:creationId xmlns:a16="http://schemas.microsoft.com/office/drawing/2014/main" id="{23537847-F746-0B29-A464-2177314D7B94}"/>
              </a:ext>
            </a:extLst>
          </p:cNvPr>
          <p:cNvGrpSpPr/>
          <p:nvPr/>
        </p:nvGrpSpPr>
        <p:grpSpPr>
          <a:xfrm>
            <a:off x="7277878" y="2257007"/>
            <a:ext cx="4823926" cy="2980644"/>
            <a:chOff x="446087" y="2752725"/>
            <a:chExt cx="4356100" cy="2832834"/>
          </a:xfrm>
        </p:grpSpPr>
        <p:pic>
          <p:nvPicPr>
            <p:cNvPr id="5122" name="Picture 2" descr="Graphbasierte UI-Konzepte zur intuitivenAnpassung  einer3D-Rekonstruktionspipeline">
              <a:extLst>
                <a:ext uri="{FF2B5EF4-FFF2-40B4-BE49-F238E27FC236}">
                  <a16:creationId xmlns:a16="http://schemas.microsoft.com/office/drawing/2014/main" id="{4EF380F3-6E81-7F07-B3F8-F9154DCF7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7" y="2752725"/>
              <a:ext cx="43561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D91E316A-9490-C1EC-7882-33050B1E18B9}"/>
                </a:ext>
              </a:extLst>
            </p:cNvPr>
            <p:cNvSpPr txBox="1"/>
            <p:nvPr/>
          </p:nvSpPr>
          <p:spPr>
            <a:xfrm>
              <a:off x="446087" y="4754562"/>
              <a:ext cx="4356100" cy="830997"/>
            </a:xfrm>
            <a:prstGeom prst="rect">
              <a:avLst/>
            </a:prstGeom>
            <a:noFill/>
          </p:spPr>
          <p:txBody>
            <a:bodyPr wrap="square">
              <a:normAutofit/>
            </a:bodyPr>
            <a:lstStyle/>
            <a:p>
              <a:pPr>
                <a:lnSpc>
                  <a:spcPct val="90000"/>
                </a:lnSpc>
                <a:spcAft>
                  <a:spcPts val="600"/>
                </a:spcAft>
              </a:pPr>
              <a:r>
                <a:rPr lang="de-DE" sz="500" dirty="0">
                  <a:latin typeface="Raleway" pitchFamily="2" charset="0"/>
                </a:rPr>
                <a:t>https://www.google.com/</a:t>
              </a:r>
              <a:r>
                <a:rPr lang="de-DE" sz="500" dirty="0" err="1">
                  <a:latin typeface="Raleway" pitchFamily="2" charset="0"/>
                </a:rPr>
                <a:t>imgres?imgurl</a:t>
              </a:r>
              <a:r>
                <a:rPr lang="de-DE" sz="500" dirty="0">
                  <a:latin typeface="Raleway" pitchFamily="2" charset="0"/>
                </a:rPr>
                <a:t>=x-raw-image%3A%2F%2F%2F4c8eba0db3f4d26bbcbf5a76364ac05d14f98cf5478f0d8bccff01edb98e7b4d&amp;imgrefurl=http%3A%2F%2Fpage.mi.fu-berlin.de%2Fblock%2Fabschlussarbeiten%2FBachelorarbeit-Creutzburg.pdf&amp;tbnid=a9L0sw26jkwdlM&amp;vet=12ahUKEwjiw8bVn4f4AhWjwwIHHXmDDLYQMyhDegQIARBd..i&amp;docid=YLmxLGr6tUYPKM&amp;w=2321&amp;h=993&amp;itg=1&amp;q=</a:t>
              </a:r>
              <a:r>
                <a:rPr lang="de-DE" sz="500" dirty="0" err="1">
                  <a:latin typeface="Raleway" pitchFamily="2" charset="0"/>
                </a:rPr>
                <a:t>Assoziationsraum&amp;ved</a:t>
              </a:r>
              <a:r>
                <a:rPr lang="de-DE" sz="500" dirty="0">
                  <a:latin typeface="Raleway" pitchFamily="2" charset="0"/>
                </a:rPr>
                <a:t>=2ahUKEwjiw8bVn4f4AhWjwwIHHXmDDLYQMyhDegQIARBd</a:t>
              </a:r>
            </a:p>
          </p:txBody>
        </p:sp>
      </p:grpSp>
    </p:spTree>
    <p:extLst>
      <p:ext uri="{BB962C8B-B14F-4D97-AF65-F5344CB8AC3E}">
        <p14:creationId xmlns:p14="http://schemas.microsoft.com/office/powerpoint/2010/main" val="407180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67D6931F-0BE2-19CC-6814-B9DD200BD2D8}"/>
              </a:ext>
            </a:extLst>
          </p:cNvPr>
          <p:cNvSpPr>
            <a:spLocks noGrp="1"/>
          </p:cNvSpPr>
          <p:nvPr>
            <p:ph type="title"/>
          </p:nvPr>
        </p:nvSpPr>
        <p:spPr>
          <a:xfrm>
            <a:off x="3033466" y="991261"/>
            <a:ext cx="5754696" cy="1837349"/>
          </a:xfrm>
        </p:spPr>
        <p:txBody>
          <a:bodyPr anchor="b">
            <a:normAutofit/>
          </a:bodyPr>
          <a:lstStyle/>
          <a:p>
            <a:pPr algn="ctr"/>
            <a:r>
              <a:rPr lang="de-DE" sz="3600">
                <a:solidFill>
                  <a:schemeClr val="tx2"/>
                </a:solidFill>
              </a:rPr>
              <a:t>Übung – Der Assoziationsraum</a:t>
            </a: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37D0B10D-9F5D-0EA5-BD7C-0D42FE27295B}"/>
              </a:ext>
            </a:extLst>
          </p:cNvPr>
          <p:cNvSpPr>
            <a:spLocks noGrp="1"/>
          </p:cNvSpPr>
          <p:nvPr>
            <p:ph idx="1"/>
          </p:nvPr>
        </p:nvSpPr>
        <p:spPr>
          <a:xfrm>
            <a:off x="3055954" y="2979336"/>
            <a:ext cx="5709721" cy="2430864"/>
          </a:xfrm>
        </p:spPr>
        <p:txBody>
          <a:bodyPr vert="horz" lIns="91440" tIns="45720" rIns="91440" bIns="45720" rtlCol="0" anchor="t">
            <a:spAutoFit/>
          </a:bodyPr>
          <a:lstStyle/>
          <a:p>
            <a:r>
              <a:rPr lang="de-DE" sz="1400" dirty="0">
                <a:solidFill>
                  <a:schemeClr val="tx2"/>
                </a:solidFill>
              </a:rPr>
              <a:t>Such dir ein übergreifendes Thema wie Liebe, Glück, Stolz oder Ehrgeiz. Überlege, welche Bilder und Formen du wählen könntest, um einen Assoziationsraum zu eröffnen, der sich um dieses Thema dreht und an bedeutungsvolle Erinnerungen oder Vorstellungsbilder beim potenziellen Betrachter andockt.</a:t>
            </a:r>
          </a:p>
        </p:txBody>
      </p:sp>
    </p:spTree>
    <p:extLst>
      <p:ext uri="{BB962C8B-B14F-4D97-AF65-F5344CB8AC3E}">
        <p14:creationId xmlns:p14="http://schemas.microsoft.com/office/powerpoint/2010/main" val="54572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86EA9C67-385E-2749-DBD4-CD3956663EE2}"/>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Ableitungen für das Design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DD2CB2C8-D389-3901-9A4A-C58338F7DE38}"/>
              </a:ext>
            </a:extLst>
          </p:cNvPr>
          <p:cNvSpPr>
            <a:spLocks noGrp="1"/>
          </p:cNvSpPr>
          <p:nvPr>
            <p:ph idx="1"/>
          </p:nvPr>
        </p:nvSpPr>
        <p:spPr>
          <a:xfrm>
            <a:off x="1179226" y="3329677"/>
            <a:ext cx="9833548" cy="2350387"/>
          </a:xfrm>
        </p:spPr>
        <p:txBody>
          <a:bodyPr vert="horz" lIns="91440" tIns="45720" rIns="91440" bIns="45720" rtlCol="0" anchor="t">
            <a:spAutoFit/>
          </a:bodyPr>
          <a:lstStyle/>
          <a:p>
            <a:r>
              <a:rPr lang="de-DE" sz="1400" dirty="0">
                <a:solidFill>
                  <a:srgbClr val="44546A"/>
                </a:solidFill>
              </a:rPr>
              <a:t>Designer muss immer seinen Blick auf das Ganze dieses Wirkzusammenhangs richten und den Menschen als Betrachter von vornherein in die Gestaltung mit einbeziehen</a:t>
            </a:r>
          </a:p>
          <a:p>
            <a:r>
              <a:rPr lang="de-DE" sz="1400" dirty="0">
                <a:solidFill>
                  <a:srgbClr val="44546A"/>
                </a:solidFill>
              </a:rPr>
              <a:t>Der Designer muss entscheiden, an welchen relevanten Bildern, Erfahrungen und Erinnerungen und an welche menschlichen Grundthemen er mit seinem Design, Bild oder Motiv anknüpfen kann</a:t>
            </a:r>
          </a:p>
          <a:p>
            <a:r>
              <a:rPr lang="de-DE" sz="1400" dirty="0">
                <a:solidFill>
                  <a:srgbClr val="44546A"/>
                </a:solidFill>
              </a:rPr>
              <a:t>Bsp. Für Mittel, diese Wirkformel zu bedienen</a:t>
            </a:r>
          </a:p>
          <a:p>
            <a:pPr lvl="1"/>
            <a:r>
              <a:rPr lang="de-DE" sz="1400" dirty="0">
                <a:solidFill>
                  <a:srgbClr val="44546A"/>
                </a:solidFill>
              </a:rPr>
              <a:t>Gezielt bestehende und relevante kollektive Bilder nutzen bzw. adressieren</a:t>
            </a:r>
          </a:p>
          <a:p>
            <a:pPr lvl="1"/>
            <a:r>
              <a:rPr lang="de-DE" sz="1400" dirty="0">
                <a:solidFill>
                  <a:srgbClr val="44546A"/>
                </a:solidFill>
              </a:rPr>
              <a:t>Bilder verwenden, die mit der Verwendung bestimmter Produkte zu tun haben</a:t>
            </a:r>
          </a:p>
          <a:p>
            <a:pPr lvl="1"/>
            <a:r>
              <a:rPr lang="de-DE" sz="1400" dirty="0">
                <a:solidFill>
                  <a:srgbClr val="44546A"/>
                </a:solidFill>
              </a:rPr>
              <a:t>Bilder verwenden, die in den Lebenswelten bestimmter Zielgruppen, wie Eltern oder Senioren, relevant sind</a:t>
            </a:r>
          </a:p>
          <a:p>
            <a:pPr lvl="1"/>
            <a:r>
              <a:rPr lang="de-DE" sz="1400" dirty="0">
                <a:solidFill>
                  <a:srgbClr val="44546A"/>
                </a:solidFill>
              </a:rPr>
              <a:t>Können auch urmenschliche Themen, die für alle Menschen relevant sind, angesprochen werden </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50911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5" name="Rectangle 2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17" name="Textplatzhalter 14">
            <a:extLst>
              <a:ext uri="{FF2B5EF4-FFF2-40B4-BE49-F238E27FC236}">
                <a16:creationId xmlns:a16="http://schemas.microsoft.com/office/drawing/2014/main" id="{24A39D1B-DD9E-12B2-7EA6-05A535CD0AE1}"/>
              </a:ext>
            </a:extLst>
          </p:cNvPr>
          <p:cNvSpPr txBox="1">
            <a:spLocks/>
          </p:cNvSpPr>
          <p:nvPr/>
        </p:nvSpPr>
        <p:spPr>
          <a:xfrm>
            <a:off x="8220438" y="1768319"/>
            <a:ext cx="3214688" cy="631257"/>
          </a:xfrm>
          <a:prstGeom prst="rect">
            <a:avLst/>
          </a:prstGeom>
        </p:spPr>
        <p:txBody>
          <a:bodyPr vert="horz" lIns="91440" tIns="45720" rIns="91440" bIns="45720" rtlCol="0" anchor="ctr">
            <a:normAutofit lnSpcReduction="10000"/>
          </a:bodyPr>
          <a:lstStyle>
            <a:lvl1pPr indent="0">
              <a:lnSpc>
                <a:spcPct val="90000"/>
              </a:lnSpc>
              <a:spcBef>
                <a:spcPts val="1000"/>
              </a:spcBef>
              <a:buFont typeface="Arial" panose="020B0604020202020204" pitchFamily="34" charset="0"/>
              <a:buNone/>
              <a:defRPr sz="2400" b="1"/>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sz="2000" dirty="0" err="1">
                <a:solidFill>
                  <a:srgbClr val="44546A"/>
                </a:solidFill>
                <a:latin typeface="Raleway" pitchFamily="2" charset="0"/>
              </a:rPr>
              <a:t>Vorbewusst</a:t>
            </a:r>
            <a:r>
              <a:rPr lang="en-US" sz="2000" dirty="0">
                <a:solidFill>
                  <a:srgbClr val="44546A"/>
                </a:solidFill>
                <a:latin typeface="Raleway" pitchFamily="2" charset="0"/>
              </a:rPr>
              <a:t>, </a:t>
            </a:r>
            <a:r>
              <a:rPr lang="en-US" sz="2000" dirty="0" err="1">
                <a:solidFill>
                  <a:srgbClr val="44546A"/>
                </a:solidFill>
                <a:latin typeface="Raleway" pitchFamily="2" charset="0"/>
              </a:rPr>
              <a:t>verdrängt</a:t>
            </a:r>
            <a:r>
              <a:rPr lang="en-US" sz="2000" dirty="0">
                <a:solidFill>
                  <a:srgbClr val="44546A"/>
                </a:solidFill>
                <a:latin typeface="Raleway" pitchFamily="2" charset="0"/>
              </a:rPr>
              <a:t> und </a:t>
            </a:r>
            <a:r>
              <a:rPr lang="en-US" sz="2000" dirty="0" err="1">
                <a:solidFill>
                  <a:srgbClr val="44546A"/>
                </a:solidFill>
                <a:latin typeface="Raleway" pitchFamily="2" charset="0"/>
              </a:rPr>
              <a:t>unbewusst</a:t>
            </a:r>
            <a:endParaRPr lang="en-US" sz="2000" dirty="0">
              <a:solidFill>
                <a:srgbClr val="44546A"/>
              </a:solidFill>
              <a:latin typeface="Raleway" pitchFamily="2" charset="0"/>
            </a:endParaRPr>
          </a:p>
        </p:txBody>
      </p:sp>
      <p:grpSp>
        <p:nvGrpSpPr>
          <p:cNvPr id="27" name="Group 26">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8" name="Freeform: Shape 27">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9" name="Freeform: Shape 28">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0" name="Freeform: Shape 29">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1" name="Freeform: Shape 30">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18" name="Inhaltsplatzhalter 15">
            <a:extLst>
              <a:ext uri="{FF2B5EF4-FFF2-40B4-BE49-F238E27FC236}">
                <a16:creationId xmlns:a16="http://schemas.microsoft.com/office/drawing/2014/main" id="{510BDA52-E3E5-7AAA-5ACF-536C1D61077B}"/>
              </a:ext>
            </a:extLst>
          </p:cNvPr>
          <p:cNvSpPr txBox="1">
            <a:spLocks/>
          </p:cNvSpPr>
          <p:nvPr/>
        </p:nvSpPr>
        <p:spPr>
          <a:xfrm>
            <a:off x="8153279" y="2408812"/>
            <a:ext cx="3558430" cy="3194721"/>
          </a:xfrm>
          <a:prstGeom prst="rect">
            <a:avLst/>
          </a:prstGeom>
        </p:spPr>
        <p:txBody>
          <a:bodyPr vert="horz" wrap="square" lIns="91440" tIns="45720" rIns="91440" bIns="45720" rtlCol="0" anchor="t">
            <a:spAutoFit/>
          </a:bodyPr>
          <a:lstStyle>
            <a:lvl1pPr marL="228600" indent="-228600">
              <a:lnSpc>
                <a:spcPct val="90000"/>
              </a:lnSpc>
              <a:spcBef>
                <a:spcPts val="1000"/>
              </a:spcBef>
              <a:buFont typeface="Arial" panose="020B0604020202020204" pitchFamily="34" charset="0"/>
              <a:buChar char="•"/>
              <a:defRPr sz="1400">
                <a:solidFill>
                  <a:schemeClr val="tx2"/>
                </a:solidFill>
                <a:latin typeface="Raleway" pitchFamily="2" charset="0"/>
              </a:defRPr>
            </a:lvl1pPr>
            <a:lvl2pPr marL="685800" indent="-228600">
              <a:lnSpc>
                <a:spcPct val="90000"/>
              </a:lnSpc>
              <a:spcBef>
                <a:spcPts val="500"/>
              </a:spcBef>
              <a:buFont typeface="Arial" panose="020B0604020202020204" pitchFamily="34" charset="0"/>
              <a:buChar char="•"/>
              <a:defRPr>
                <a:latin typeface="Raleway" pitchFamily="2" charset="0"/>
              </a:defRPr>
            </a:lvl2pPr>
            <a:lvl3pPr marL="1143000" indent="-228600">
              <a:lnSpc>
                <a:spcPct val="90000"/>
              </a:lnSpc>
              <a:spcBef>
                <a:spcPts val="500"/>
              </a:spcBef>
              <a:buFont typeface="Arial" panose="020B0604020202020204" pitchFamily="34" charset="0"/>
              <a:buChar char="•"/>
              <a:defRPr sz="1600">
                <a:latin typeface="Raleway" pitchFamily="2" charset="0"/>
              </a:defRPr>
            </a:lvl3pPr>
            <a:lvl4pPr marL="1600200" indent="-228600">
              <a:lnSpc>
                <a:spcPct val="90000"/>
              </a:lnSpc>
              <a:spcBef>
                <a:spcPts val="500"/>
              </a:spcBef>
              <a:buFont typeface="Arial" panose="020B0604020202020204" pitchFamily="34" charset="0"/>
              <a:buChar char="•"/>
              <a:defRPr sz="1400">
                <a:latin typeface="Raleway" pitchFamily="2" charset="0"/>
              </a:defRPr>
            </a:lvl4pPr>
            <a:lvl5pPr marL="2057400" indent="-228600">
              <a:lnSpc>
                <a:spcPct val="90000"/>
              </a:lnSpc>
              <a:spcBef>
                <a:spcPts val="500"/>
              </a:spcBef>
              <a:buFont typeface="Arial" panose="020B0604020202020204" pitchFamily="34" charset="0"/>
              <a:buChar char="•"/>
              <a:defRPr sz="1400">
                <a:latin typeface="Raleway"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rgbClr val="44546A"/>
                </a:solidFill>
              </a:rPr>
              <a:t>Sigmund Freud </a:t>
            </a:r>
            <a:r>
              <a:rPr lang="en-US" dirty="0" err="1">
                <a:solidFill>
                  <a:srgbClr val="44546A"/>
                </a:solidFill>
              </a:rPr>
              <a:t>unterscheidet</a:t>
            </a:r>
            <a:r>
              <a:rPr lang="en-US" dirty="0">
                <a:solidFill>
                  <a:srgbClr val="44546A"/>
                </a:solidFill>
              </a:rPr>
              <a:t> </a:t>
            </a:r>
            <a:r>
              <a:rPr lang="en-US" dirty="0" err="1">
                <a:solidFill>
                  <a:srgbClr val="44546A"/>
                </a:solidFill>
              </a:rPr>
              <a:t>zwei</a:t>
            </a:r>
            <a:r>
              <a:rPr lang="en-US" dirty="0">
                <a:solidFill>
                  <a:srgbClr val="44546A"/>
                </a:solidFill>
              </a:rPr>
              <a:t> </a:t>
            </a:r>
            <a:r>
              <a:rPr lang="en-US" dirty="0" err="1">
                <a:solidFill>
                  <a:srgbClr val="44546A"/>
                </a:solidFill>
              </a:rPr>
              <a:t>Arten</a:t>
            </a:r>
            <a:r>
              <a:rPr lang="en-US" dirty="0">
                <a:solidFill>
                  <a:srgbClr val="44546A"/>
                </a:solidFill>
              </a:rPr>
              <a:t> von </a:t>
            </a:r>
            <a:r>
              <a:rPr lang="en-US" dirty="0" err="1">
                <a:solidFill>
                  <a:srgbClr val="44546A"/>
                </a:solidFill>
              </a:rPr>
              <a:t>unbewusst</a:t>
            </a:r>
            <a:r>
              <a:rPr lang="en-US" dirty="0">
                <a:solidFill>
                  <a:srgbClr val="44546A"/>
                </a:solidFill>
              </a:rPr>
              <a:t>: Das </a:t>
            </a:r>
            <a:r>
              <a:rPr lang="en-US" dirty="0" err="1">
                <a:solidFill>
                  <a:srgbClr val="44546A"/>
                </a:solidFill>
              </a:rPr>
              <a:t>Verdrängte</a:t>
            </a:r>
            <a:r>
              <a:rPr lang="en-US" dirty="0">
                <a:solidFill>
                  <a:srgbClr val="44546A"/>
                </a:solidFill>
              </a:rPr>
              <a:t> </a:t>
            </a:r>
            <a:r>
              <a:rPr lang="en-US" dirty="0" err="1">
                <a:solidFill>
                  <a:srgbClr val="44546A"/>
                </a:solidFill>
              </a:rPr>
              <a:t>sind</a:t>
            </a:r>
            <a:r>
              <a:rPr lang="en-US" dirty="0">
                <a:solidFill>
                  <a:srgbClr val="44546A"/>
                </a:solidFill>
              </a:rPr>
              <a:t> </a:t>
            </a:r>
            <a:r>
              <a:rPr lang="en-US" dirty="0" err="1">
                <a:solidFill>
                  <a:srgbClr val="44546A"/>
                </a:solidFill>
              </a:rPr>
              <a:t>Erinnerungen</a:t>
            </a:r>
            <a:r>
              <a:rPr lang="en-US" dirty="0">
                <a:solidFill>
                  <a:srgbClr val="44546A"/>
                </a:solidFill>
              </a:rPr>
              <a:t> </a:t>
            </a:r>
            <a:r>
              <a:rPr lang="en-US" dirty="0" err="1">
                <a:solidFill>
                  <a:srgbClr val="44546A"/>
                </a:solidFill>
              </a:rPr>
              <a:t>oder</a:t>
            </a:r>
            <a:r>
              <a:rPr lang="en-US" dirty="0">
                <a:solidFill>
                  <a:srgbClr val="44546A"/>
                </a:solidFill>
              </a:rPr>
              <a:t> </a:t>
            </a:r>
            <a:r>
              <a:rPr lang="en-US" dirty="0" err="1">
                <a:solidFill>
                  <a:srgbClr val="44546A"/>
                </a:solidFill>
              </a:rPr>
              <a:t>Fantasien</a:t>
            </a:r>
            <a:r>
              <a:rPr lang="en-US" dirty="0">
                <a:solidFill>
                  <a:srgbClr val="44546A"/>
                </a:solidFill>
              </a:rPr>
              <a:t>, die </a:t>
            </a:r>
            <a:r>
              <a:rPr lang="en-US" dirty="0" err="1">
                <a:solidFill>
                  <a:srgbClr val="44546A"/>
                </a:solidFill>
              </a:rPr>
              <a:t>uns</a:t>
            </a:r>
            <a:r>
              <a:rPr lang="en-US" dirty="0">
                <a:solidFill>
                  <a:srgbClr val="44546A"/>
                </a:solidFill>
              </a:rPr>
              <a:t> so </a:t>
            </a:r>
            <a:r>
              <a:rPr lang="en-US" dirty="0" err="1">
                <a:solidFill>
                  <a:srgbClr val="44546A"/>
                </a:solidFill>
              </a:rPr>
              <a:t>peinlich</a:t>
            </a:r>
            <a:r>
              <a:rPr lang="en-US" dirty="0">
                <a:solidFill>
                  <a:srgbClr val="44546A"/>
                </a:solidFill>
              </a:rPr>
              <a:t> </a:t>
            </a:r>
            <a:r>
              <a:rPr lang="en-US" dirty="0" err="1">
                <a:solidFill>
                  <a:srgbClr val="44546A"/>
                </a:solidFill>
              </a:rPr>
              <a:t>sind</a:t>
            </a:r>
            <a:r>
              <a:rPr lang="en-US" dirty="0">
                <a:solidFill>
                  <a:srgbClr val="44546A"/>
                </a:solidFill>
              </a:rPr>
              <a:t>, </a:t>
            </a:r>
            <a:r>
              <a:rPr lang="en-US" dirty="0" err="1">
                <a:solidFill>
                  <a:srgbClr val="44546A"/>
                </a:solidFill>
              </a:rPr>
              <a:t>dass</a:t>
            </a:r>
            <a:r>
              <a:rPr lang="en-US" dirty="0">
                <a:solidFill>
                  <a:srgbClr val="44546A"/>
                </a:solidFill>
              </a:rPr>
              <a:t> </a:t>
            </a:r>
            <a:r>
              <a:rPr lang="en-US" dirty="0" err="1">
                <a:solidFill>
                  <a:srgbClr val="44546A"/>
                </a:solidFill>
              </a:rPr>
              <a:t>wir</a:t>
            </a:r>
            <a:r>
              <a:rPr lang="en-US" dirty="0">
                <a:solidFill>
                  <a:srgbClr val="44546A"/>
                </a:solidFill>
              </a:rPr>
              <a:t> </a:t>
            </a:r>
            <a:r>
              <a:rPr lang="en-US" dirty="0" err="1">
                <a:solidFill>
                  <a:srgbClr val="44546A"/>
                </a:solidFill>
              </a:rPr>
              <a:t>sie</a:t>
            </a:r>
            <a:r>
              <a:rPr lang="en-US" dirty="0">
                <a:solidFill>
                  <a:srgbClr val="44546A"/>
                </a:solidFill>
              </a:rPr>
              <a:t> </a:t>
            </a:r>
            <a:r>
              <a:rPr lang="en-US" dirty="0" err="1">
                <a:solidFill>
                  <a:srgbClr val="44546A"/>
                </a:solidFill>
              </a:rPr>
              <a:t>komplett</a:t>
            </a:r>
            <a:r>
              <a:rPr lang="en-US" dirty="0">
                <a:solidFill>
                  <a:srgbClr val="44546A"/>
                </a:solidFill>
              </a:rPr>
              <a:t> </a:t>
            </a:r>
            <a:r>
              <a:rPr lang="en-US" dirty="0" err="1">
                <a:solidFill>
                  <a:srgbClr val="44546A"/>
                </a:solidFill>
              </a:rPr>
              <a:t>aus</a:t>
            </a:r>
            <a:r>
              <a:rPr lang="en-US" dirty="0">
                <a:solidFill>
                  <a:srgbClr val="44546A"/>
                </a:solidFill>
              </a:rPr>
              <a:t> dem </a:t>
            </a:r>
            <a:r>
              <a:rPr lang="en-US" dirty="0" err="1">
                <a:solidFill>
                  <a:srgbClr val="44546A"/>
                </a:solidFill>
              </a:rPr>
              <a:t>Bewusstsein</a:t>
            </a:r>
            <a:r>
              <a:rPr lang="en-US" dirty="0">
                <a:solidFill>
                  <a:srgbClr val="44546A"/>
                </a:solidFill>
              </a:rPr>
              <a:t> </a:t>
            </a:r>
            <a:r>
              <a:rPr lang="en-US" dirty="0" err="1">
                <a:solidFill>
                  <a:srgbClr val="44546A"/>
                </a:solidFill>
              </a:rPr>
              <a:t>verbannen</a:t>
            </a:r>
            <a:r>
              <a:rPr lang="en-US" dirty="0">
                <a:solidFill>
                  <a:srgbClr val="44546A"/>
                </a:solidFill>
              </a:rPr>
              <a:t>. </a:t>
            </a:r>
            <a:r>
              <a:rPr lang="en-US" dirty="0" err="1">
                <a:solidFill>
                  <a:srgbClr val="44546A"/>
                </a:solidFill>
              </a:rPr>
              <a:t>Gegen</a:t>
            </a:r>
            <a:r>
              <a:rPr lang="en-US" dirty="0">
                <a:solidFill>
                  <a:srgbClr val="44546A"/>
                </a:solidFill>
              </a:rPr>
              <a:t> </a:t>
            </a:r>
            <a:r>
              <a:rPr lang="en-US" dirty="0" err="1">
                <a:solidFill>
                  <a:srgbClr val="44546A"/>
                </a:solidFill>
              </a:rPr>
              <a:t>ihre</a:t>
            </a:r>
            <a:r>
              <a:rPr lang="en-US" dirty="0">
                <a:solidFill>
                  <a:srgbClr val="44546A"/>
                </a:solidFill>
              </a:rPr>
              <a:t> </a:t>
            </a:r>
            <a:r>
              <a:rPr lang="en-US" dirty="0" err="1">
                <a:solidFill>
                  <a:srgbClr val="44546A"/>
                </a:solidFill>
              </a:rPr>
              <a:t>Bewusstmachung</a:t>
            </a:r>
            <a:r>
              <a:rPr lang="en-US" dirty="0">
                <a:solidFill>
                  <a:srgbClr val="44546A"/>
                </a:solidFill>
              </a:rPr>
              <a:t> </a:t>
            </a:r>
            <a:r>
              <a:rPr lang="en-US" dirty="0" err="1">
                <a:solidFill>
                  <a:srgbClr val="44546A"/>
                </a:solidFill>
              </a:rPr>
              <a:t>wehren</a:t>
            </a:r>
            <a:r>
              <a:rPr lang="en-US" dirty="0">
                <a:solidFill>
                  <a:srgbClr val="44546A"/>
                </a:solidFill>
              </a:rPr>
              <a:t> </a:t>
            </a:r>
            <a:r>
              <a:rPr lang="en-US" dirty="0" err="1">
                <a:solidFill>
                  <a:srgbClr val="44546A"/>
                </a:solidFill>
              </a:rPr>
              <a:t>wir</a:t>
            </a:r>
            <a:r>
              <a:rPr lang="en-US" dirty="0">
                <a:solidFill>
                  <a:srgbClr val="44546A"/>
                </a:solidFill>
              </a:rPr>
              <a:t> </a:t>
            </a:r>
            <a:r>
              <a:rPr lang="en-US" dirty="0" err="1">
                <a:solidFill>
                  <a:srgbClr val="44546A"/>
                </a:solidFill>
              </a:rPr>
              <a:t>uns</a:t>
            </a:r>
            <a:r>
              <a:rPr lang="en-US" dirty="0">
                <a:solidFill>
                  <a:srgbClr val="44546A"/>
                </a:solidFill>
              </a:rPr>
              <a:t> (</a:t>
            </a:r>
            <a:r>
              <a:rPr lang="en-US" dirty="0" err="1">
                <a:solidFill>
                  <a:srgbClr val="44546A"/>
                </a:solidFill>
              </a:rPr>
              <a:t>wir</a:t>
            </a:r>
            <a:r>
              <a:rPr lang="en-US" dirty="0">
                <a:solidFill>
                  <a:srgbClr val="44546A"/>
                </a:solidFill>
              </a:rPr>
              <a:t> </a:t>
            </a:r>
            <a:r>
              <a:rPr lang="en-US" dirty="0" err="1">
                <a:solidFill>
                  <a:srgbClr val="44546A"/>
                </a:solidFill>
              </a:rPr>
              <a:t>entwickeln</a:t>
            </a:r>
            <a:r>
              <a:rPr lang="en-US" dirty="0">
                <a:solidFill>
                  <a:srgbClr val="44546A"/>
                </a:solidFill>
              </a:rPr>
              <a:t> </a:t>
            </a:r>
            <a:r>
              <a:rPr lang="en-US" dirty="0" err="1">
                <a:solidFill>
                  <a:srgbClr val="44546A"/>
                </a:solidFill>
              </a:rPr>
              <a:t>Widerstände</a:t>
            </a:r>
            <a:r>
              <a:rPr lang="en-US" dirty="0">
                <a:solidFill>
                  <a:srgbClr val="44546A"/>
                </a:solidFill>
              </a:rPr>
              <a:t> </a:t>
            </a:r>
            <a:r>
              <a:rPr lang="en-US" dirty="0" err="1">
                <a:solidFill>
                  <a:srgbClr val="44546A"/>
                </a:solidFill>
              </a:rPr>
              <a:t>gegen</a:t>
            </a:r>
            <a:r>
              <a:rPr lang="en-US" dirty="0">
                <a:solidFill>
                  <a:srgbClr val="44546A"/>
                </a:solidFill>
              </a:rPr>
              <a:t> </a:t>
            </a:r>
            <a:r>
              <a:rPr lang="en-US" dirty="0" err="1">
                <a:solidFill>
                  <a:srgbClr val="44546A"/>
                </a:solidFill>
              </a:rPr>
              <a:t>ihre</a:t>
            </a:r>
            <a:r>
              <a:rPr lang="en-US" dirty="0">
                <a:solidFill>
                  <a:srgbClr val="44546A"/>
                </a:solidFill>
              </a:rPr>
              <a:t> </a:t>
            </a:r>
            <a:r>
              <a:rPr lang="en-US" dirty="0" err="1">
                <a:solidFill>
                  <a:srgbClr val="44546A"/>
                </a:solidFill>
              </a:rPr>
              <a:t>Bewusstmachung</a:t>
            </a:r>
            <a:r>
              <a:rPr lang="en-US" dirty="0">
                <a:solidFill>
                  <a:srgbClr val="44546A"/>
                </a:solidFill>
              </a:rPr>
              <a:t>). Davon </a:t>
            </a:r>
            <a:r>
              <a:rPr lang="en-US" dirty="0" err="1">
                <a:solidFill>
                  <a:srgbClr val="44546A"/>
                </a:solidFill>
              </a:rPr>
              <a:t>unterscheidet</a:t>
            </a:r>
            <a:r>
              <a:rPr lang="en-US" dirty="0">
                <a:solidFill>
                  <a:srgbClr val="44546A"/>
                </a:solidFill>
              </a:rPr>
              <a:t> Freud das </a:t>
            </a:r>
            <a:r>
              <a:rPr lang="en-US" dirty="0" err="1">
                <a:solidFill>
                  <a:srgbClr val="44546A"/>
                </a:solidFill>
              </a:rPr>
              <a:t>Vorbewusste</a:t>
            </a:r>
            <a:r>
              <a:rPr lang="en-US" dirty="0">
                <a:solidFill>
                  <a:srgbClr val="44546A"/>
                </a:solidFill>
              </a:rPr>
              <a:t>. Auch </a:t>
            </a:r>
            <a:r>
              <a:rPr lang="en-US" dirty="0" err="1">
                <a:solidFill>
                  <a:srgbClr val="44546A"/>
                </a:solidFill>
              </a:rPr>
              <a:t>diese</a:t>
            </a:r>
            <a:r>
              <a:rPr lang="en-US" dirty="0">
                <a:solidFill>
                  <a:srgbClr val="44546A"/>
                </a:solidFill>
              </a:rPr>
              <a:t> </a:t>
            </a:r>
            <a:r>
              <a:rPr lang="en-US" dirty="0" err="1">
                <a:solidFill>
                  <a:srgbClr val="44546A"/>
                </a:solidFill>
              </a:rPr>
              <a:t>Inhalte</a:t>
            </a:r>
            <a:r>
              <a:rPr lang="en-US" dirty="0">
                <a:solidFill>
                  <a:srgbClr val="44546A"/>
                </a:solidFill>
              </a:rPr>
              <a:t> </a:t>
            </a:r>
            <a:r>
              <a:rPr lang="en-US" dirty="0" err="1">
                <a:solidFill>
                  <a:srgbClr val="44546A"/>
                </a:solidFill>
              </a:rPr>
              <a:t>sind</a:t>
            </a:r>
            <a:r>
              <a:rPr lang="en-US" dirty="0">
                <a:solidFill>
                  <a:srgbClr val="44546A"/>
                </a:solidFill>
              </a:rPr>
              <a:t> </a:t>
            </a:r>
            <a:r>
              <a:rPr lang="en-US" dirty="0" err="1">
                <a:solidFill>
                  <a:srgbClr val="44546A"/>
                </a:solidFill>
              </a:rPr>
              <a:t>unbewusst</a:t>
            </a:r>
            <a:r>
              <a:rPr lang="en-US" dirty="0">
                <a:solidFill>
                  <a:srgbClr val="44546A"/>
                </a:solidFill>
              </a:rPr>
              <a:t>, </a:t>
            </a:r>
            <a:r>
              <a:rPr lang="en-US" dirty="0" err="1">
                <a:solidFill>
                  <a:srgbClr val="44546A"/>
                </a:solidFill>
              </a:rPr>
              <a:t>oder</a:t>
            </a:r>
            <a:r>
              <a:rPr lang="en-US" dirty="0">
                <a:solidFill>
                  <a:srgbClr val="44546A"/>
                </a:solidFill>
              </a:rPr>
              <a:t> </a:t>
            </a:r>
            <a:r>
              <a:rPr lang="en-US" dirty="0" err="1">
                <a:solidFill>
                  <a:srgbClr val="44546A"/>
                </a:solidFill>
              </a:rPr>
              <a:t>besser</a:t>
            </a:r>
            <a:r>
              <a:rPr lang="en-US" dirty="0">
                <a:solidFill>
                  <a:srgbClr val="44546A"/>
                </a:solidFill>
              </a:rPr>
              <a:t>: Sie </a:t>
            </a:r>
            <a:r>
              <a:rPr lang="en-US" dirty="0" err="1">
                <a:solidFill>
                  <a:srgbClr val="44546A"/>
                </a:solidFill>
              </a:rPr>
              <a:t>sind</a:t>
            </a:r>
            <a:r>
              <a:rPr lang="en-US" dirty="0">
                <a:solidFill>
                  <a:srgbClr val="44546A"/>
                </a:solidFill>
              </a:rPr>
              <a:t> </a:t>
            </a:r>
            <a:r>
              <a:rPr lang="en-US" dirty="0" err="1">
                <a:solidFill>
                  <a:srgbClr val="44546A"/>
                </a:solidFill>
              </a:rPr>
              <a:t>uns</a:t>
            </a:r>
            <a:r>
              <a:rPr lang="en-US" dirty="0">
                <a:solidFill>
                  <a:srgbClr val="44546A"/>
                </a:solidFill>
              </a:rPr>
              <a:t> </a:t>
            </a:r>
            <a:r>
              <a:rPr lang="en-US" dirty="0" err="1">
                <a:solidFill>
                  <a:srgbClr val="44546A"/>
                </a:solidFill>
              </a:rPr>
              <a:t>nicht</a:t>
            </a:r>
            <a:r>
              <a:rPr lang="en-US" dirty="0">
                <a:solidFill>
                  <a:srgbClr val="44546A"/>
                </a:solidFill>
              </a:rPr>
              <a:t> </a:t>
            </a:r>
            <a:r>
              <a:rPr lang="en-US" dirty="0" err="1">
                <a:solidFill>
                  <a:srgbClr val="44546A"/>
                </a:solidFill>
              </a:rPr>
              <a:t>gewahr</a:t>
            </a:r>
            <a:r>
              <a:rPr lang="en-US" dirty="0">
                <a:solidFill>
                  <a:srgbClr val="44546A"/>
                </a:solidFill>
              </a:rPr>
              <a:t>, da </a:t>
            </a:r>
            <a:r>
              <a:rPr lang="en-US" dirty="0" err="1">
                <a:solidFill>
                  <a:srgbClr val="44546A"/>
                </a:solidFill>
              </a:rPr>
              <a:t>wir</a:t>
            </a:r>
            <a:r>
              <a:rPr lang="en-US" dirty="0">
                <a:solidFill>
                  <a:srgbClr val="44546A"/>
                </a:solidFill>
              </a:rPr>
              <a:t> </a:t>
            </a:r>
            <a:r>
              <a:rPr lang="en-US" dirty="0" err="1">
                <a:solidFill>
                  <a:srgbClr val="44546A"/>
                </a:solidFill>
              </a:rPr>
              <a:t>unsere</a:t>
            </a:r>
            <a:r>
              <a:rPr lang="en-US" dirty="0">
                <a:solidFill>
                  <a:srgbClr val="44546A"/>
                </a:solidFill>
              </a:rPr>
              <a:t> </a:t>
            </a:r>
            <a:r>
              <a:rPr lang="en-US" dirty="0" err="1">
                <a:solidFill>
                  <a:srgbClr val="44546A"/>
                </a:solidFill>
              </a:rPr>
              <a:t>Aufmerksamkeit</a:t>
            </a:r>
            <a:r>
              <a:rPr lang="en-US" dirty="0">
                <a:solidFill>
                  <a:srgbClr val="44546A"/>
                </a:solidFill>
              </a:rPr>
              <a:t> </a:t>
            </a:r>
            <a:r>
              <a:rPr lang="en-US" dirty="0" err="1">
                <a:solidFill>
                  <a:srgbClr val="44546A"/>
                </a:solidFill>
              </a:rPr>
              <a:t>nicht</a:t>
            </a:r>
            <a:r>
              <a:rPr lang="en-US" dirty="0">
                <a:solidFill>
                  <a:srgbClr val="44546A"/>
                </a:solidFill>
              </a:rPr>
              <a:t> </a:t>
            </a:r>
            <a:r>
              <a:rPr lang="en-US" dirty="0" err="1">
                <a:solidFill>
                  <a:srgbClr val="44546A"/>
                </a:solidFill>
              </a:rPr>
              <a:t>aus</a:t>
            </a:r>
            <a:r>
              <a:rPr lang="en-US" dirty="0">
                <a:solidFill>
                  <a:srgbClr val="44546A"/>
                </a:solidFill>
              </a:rPr>
              <a:t> </a:t>
            </a:r>
            <a:r>
              <a:rPr lang="en-US" dirty="0" err="1">
                <a:solidFill>
                  <a:srgbClr val="44546A"/>
                </a:solidFill>
              </a:rPr>
              <a:t>sie</a:t>
            </a:r>
            <a:r>
              <a:rPr lang="en-US" dirty="0">
                <a:solidFill>
                  <a:srgbClr val="44546A"/>
                </a:solidFill>
              </a:rPr>
              <a:t> </a:t>
            </a:r>
            <a:r>
              <a:rPr lang="en-US" dirty="0" err="1">
                <a:solidFill>
                  <a:srgbClr val="44546A"/>
                </a:solidFill>
              </a:rPr>
              <a:t>richten</a:t>
            </a:r>
            <a:r>
              <a:rPr lang="en-US" dirty="0">
                <a:solidFill>
                  <a:srgbClr val="44546A"/>
                </a:solidFill>
              </a:rPr>
              <a:t>. Sie </a:t>
            </a:r>
            <a:r>
              <a:rPr lang="en-US" dirty="0" err="1">
                <a:solidFill>
                  <a:srgbClr val="44546A"/>
                </a:solidFill>
              </a:rPr>
              <a:t>können</a:t>
            </a:r>
            <a:r>
              <a:rPr lang="en-US" dirty="0">
                <a:solidFill>
                  <a:srgbClr val="44546A"/>
                </a:solidFill>
              </a:rPr>
              <a:t> </a:t>
            </a:r>
            <a:r>
              <a:rPr lang="en-US" dirty="0" err="1">
                <a:solidFill>
                  <a:srgbClr val="44546A"/>
                </a:solidFill>
              </a:rPr>
              <a:t>aber</a:t>
            </a:r>
            <a:r>
              <a:rPr lang="en-US" dirty="0">
                <a:solidFill>
                  <a:srgbClr val="44546A"/>
                </a:solidFill>
              </a:rPr>
              <a:t> </a:t>
            </a:r>
            <a:r>
              <a:rPr lang="en-US" dirty="0" err="1">
                <a:solidFill>
                  <a:srgbClr val="44546A"/>
                </a:solidFill>
              </a:rPr>
              <a:t>jederzeit</a:t>
            </a:r>
            <a:r>
              <a:rPr lang="en-US" dirty="0">
                <a:solidFill>
                  <a:srgbClr val="44546A"/>
                </a:solidFill>
              </a:rPr>
              <a:t> </a:t>
            </a:r>
            <a:r>
              <a:rPr lang="en-US" dirty="0" err="1">
                <a:solidFill>
                  <a:srgbClr val="44546A"/>
                </a:solidFill>
              </a:rPr>
              <a:t>problemlos</a:t>
            </a:r>
            <a:r>
              <a:rPr lang="en-US" dirty="0">
                <a:solidFill>
                  <a:srgbClr val="44546A"/>
                </a:solidFill>
              </a:rPr>
              <a:t> </a:t>
            </a:r>
            <a:r>
              <a:rPr lang="en-US" dirty="0" err="1">
                <a:solidFill>
                  <a:srgbClr val="44546A"/>
                </a:solidFill>
              </a:rPr>
              <a:t>bewusst</a:t>
            </a:r>
            <a:r>
              <a:rPr lang="en-US" dirty="0">
                <a:solidFill>
                  <a:srgbClr val="44546A"/>
                </a:solidFill>
              </a:rPr>
              <a:t> </a:t>
            </a:r>
            <a:r>
              <a:rPr lang="en-US" dirty="0" err="1">
                <a:solidFill>
                  <a:srgbClr val="44546A"/>
                </a:solidFill>
              </a:rPr>
              <a:t>gemacht</a:t>
            </a:r>
            <a:r>
              <a:rPr lang="en-US" dirty="0">
                <a:solidFill>
                  <a:srgbClr val="44546A"/>
                </a:solidFill>
              </a:rPr>
              <a:t> </a:t>
            </a:r>
            <a:r>
              <a:rPr lang="en-US" dirty="0" err="1">
                <a:solidFill>
                  <a:srgbClr val="44546A"/>
                </a:solidFill>
              </a:rPr>
              <a:t>werden</a:t>
            </a:r>
            <a:r>
              <a:rPr lang="en-US" dirty="0">
                <a:solidFill>
                  <a:srgbClr val="44546A"/>
                </a:solidFill>
              </a:rPr>
              <a:t>.</a:t>
            </a:r>
          </a:p>
        </p:txBody>
      </p:sp>
      <p:grpSp>
        <p:nvGrpSpPr>
          <p:cNvPr id="33" name="Group 32">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4" name="Freeform: Shape 33">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5" name="Freeform: Shape 34">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6" name="Freeform: Shape 35">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7" name="Freeform: Shape 36">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2" name="Textplatzhalter 12">
            <a:extLst>
              <a:ext uri="{FF2B5EF4-FFF2-40B4-BE49-F238E27FC236}">
                <a16:creationId xmlns:a16="http://schemas.microsoft.com/office/drawing/2014/main" id="{8895AD2D-59C0-79E5-0441-C8E2980E1956}"/>
              </a:ext>
            </a:extLst>
          </p:cNvPr>
          <p:cNvSpPr>
            <a:spLocks noGrp="1"/>
          </p:cNvSpPr>
          <p:nvPr>
            <p:ph type="body" idx="1"/>
          </p:nvPr>
        </p:nvSpPr>
        <p:spPr>
          <a:xfrm>
            <a:off x="839789" y="1681163"/>
            <a:ext cx="3198934" cy="823912"/>
          </a:xfrm>
        </p:spPr>
        <p:txBody>
          <a:bodyPr anchor="ctr">
            <a:normAutofit/>
          </a:bodyPr>
          <a:lstStyle/>
          <a:p>
            <a:r>
              <a:rPr lang="de-DE" sz="2000" dirty="0">
                <a:solidFill>
                  <a:srgbClr val="44546A"/>
                </a:solidFill>
              </a:rPr>
              <a:t>Unbewusstes Wissen</a:t>
            </a:r>
          </a:p>
        </p:txBody>
      </p:sp>
      <p:sp>
        <p:nvSpPr>
          <p:cNvPr id="38" name="Inhaltsplatzhalter 13">
            <a:extLst>
              <a:ext uri="{FF2B5EF4-FFF2-40B4-BE49-F238E27FC236}">
                <a16:creationId xmlns:a16="http://schemas.microsoft.com/office/drawing/2014/main" id="{F7FA751A-4A93-8FB9-A243-5D5380D8E326}"/>
              </a:ext>
            </a:extLst>
          </p:cNvPr>
          <p:cNvSpPr>
            <a:spLocks noGrp="1"/>
          </p:cNvSpPr>
          <p:nvPr>
            <p:ph sz="half" idx="2"/>
          </p:nvPr>
        </p:nvSpPr>
        <p:spPr>
          <a:xfrm>
            <a:off x="839789" y="2505075"/>
            <a:ext cx="3198934" cy="3684588"/>
          </a:xfrm>
        </p:spPr>
        <p:txBody>
          <a:bodyPr vert="horz" lIns="91440" tIns="45720" rIns="91440" bIns="45720" rtlCol="0" anchor="t">
            <a:spAutoFit/>
          </a:bodyPr>
          <a:lstStyle/>
          <a:p>
            <a:r>
              <a:rPr lang="de-DE" sz="1400" dirty="0">
                <a:solidFill>
                  <a:srgbClr val="44546A"/>
                </a:solidFill>
              </a:rPr>
              <a:t>„Man kann vieles unbewusst wissen, indem man es nur fühlt, aber nicht weiß“</a:t>
            </a:r>
          </a:p>
          <a:p>
            <a:r>
              <a:rPr lang="de-DE" sz="1400" dirty="0">
                <a:solidFill>
                  <a:srgbClr val="44546A"/>
                </a:solidFill>
              </a:rPr>
              <a:t>(F. M. Dostojewski aus dem Tagebuch eines Schriftstellers)</a:t>
            </a:r>
          </a:p>
        </p:txBody>
      </p:sp>
      <p:sp>
        <p:nvSpPr>
          <p:cNvPr id="39" name="Textplatzhalter 14">
            <a:extLst>
              <a:ext uri="{FF2B5EF4-FFF2-40B4-BE49-F238E27FC236}">
                <a16:creationId xmlns:a16="http://schemas.microsoft.com/office/drawing/2014/main" id="{B5E0A238-1625-A835-9770-484BEE76E381}"/>
              </a:ext>
            </a:extLst>
          </p:cNvPr>
          <p:cNvSpPr>
            <a:spLocks noGrp="1"/>
          </p:cNvSpPr>
          <p:nvPr>
            <p:ph type="body" sz="quarter" idx="3"/>
          </p:nvPr>
        </p:nvSpPr>
        <p:spPr>
          <a:xfrm>
            <a:off x="4480779" y="1681163"/>
            <a:ext cx="3214688" cy="823912"/>
          </a:xfrm>
        </p:spPr>
        <p:txBody>
          <a:bodyPr anchor="ctr">
            <a:normAutofit/>
          </a:bodyPr>
          <a:lstStyle/>
          <a:p>
            <a:r>
              <a:rPr lang="de-DE" sz="2000" dirty="0">
                <a:solidFill>
                  <a:srgbClr val="44546A"/>
                </a:solidFill>
              </a:rPr>
              <a:t>Unbewusste Prozesse im Gehirn</a:t>
            </a:r>
          </a:p>
        </p:txBody>
      </p:sp>
      <p:sp>
        <p:nvSpPr>
          <p:cNvPr id="40" name="Inhaltsplatzhalter 15">
            <a:extLst>
              <a:ext uri="{FF2B5EF4-FFF2-40B4-BE49-F238E27FC236}">
                <a16:creationId xmlns:a16="http://schemas.microsoft.com/office/drawing/2014/main" id="{79578B89-7757-6B65-CBF6-F3D46D263830}"/>
              </a:ext>
            </a:extLst>
          </p:cNvPr>
          <p:cNvSpPr>
            <a:spLocks noGrp="1"/>
          </p:cNvSpPr>
          <p:nvPr>
            <p:ph sz="quarter" idx="4"/>
          </p:nvPr>
        </p:nvSpPr>
        <p:spPr>
          <a:xfrm>
            <a:off x="4462306" y="2505075"/>
            <a:ext cx="3214688" cy="1449628"/>
          </a:xfrm>
        </p:spPr>
        <p:txBody>
          <a:bodyPr vert="horz" lIns="91440" tIns="45720" rIns="91440" bIns="45720" rtlCol="0" anchor="t">
            <a:spAutoFit/>
          </a:bodyPr>
          <a:lstStyle/>
          <a:p>
            <a:r>
              <a:rPr lang="de-DE" sz="1400" dirty="0">
                <a:solidFill>
                  <a:srgbClr val="44546A"/>
                </a:solidFill>
              </a:rPr>
              <a:t>Wir wissen heute sehr gut, dass das allermeiste, was sich im Gehirn abspielt, unbewusst oder vorbewusst ist. Es ist sogar so, dass es eher die Ausnahme darstellt, wenn uns etwas bewusst ist.</a:t>
            </a:r>
          </a:p>
        </p:txBody>
      </p:sp>
    </p:spTree>
    <p:extLst>
      <p:ext uri="{BB962C8B-B14F-4D97-AF65-F5344CB8AC3E}">
        <p14:creationId xmlns:p14="http://schemas.microsoft.com/office/powerpoint/2010/main" val="2412760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8F921564-DD7A-ED1F-41A1-AE29A8C118D5}"/>
              </a:ext>
            </a:extLst>
          </p:cNvPr>
          <p:cNvSpPr>
            <a:spLocks noGrp="1"/>
          </p:cNvSpPr>
          <p:nvPr>
            <p:ph type="title"/>
          </p:nvPr>
        </p:nvSpPr>
        <p:spPr>
          <a:xfrm>
            <a:off x="708171" y="725395"/>
            <a:ext cx="9833548" cy="1325563"/>
          </a:xfrm>
        </p:spPr>
        <p:txBody>
          <a:bodyPr anchor="b">
            <a:normAutofit/>
          </a:bodyPr>
          <a:lstStyle/>
          <a:p>
            <a:pPr algn="ctr"/>
            <a:r>
              <a:rPr lang="de-DE" sz="3600">
                <a:solidFill>
                  <a:schemeClr val="tx2"/>
                </a:solidFill>
              </a:rPr>
              <a:t>Wirkung passiert meist unbewusst</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F72B2C30-06B8-351F-D8F6-23A42D8CA8F8}"/>
              </a:ext>
            </a:extLst>
          </p:cNvPr>
          <p:cNvSpPr>
            <a:spLocks noGrp="1"/>
          </p:cNvSpPr>
          <p:nvPr>
            <p:ph idx="1"/>
          </p:nvPr>
        </p:nvSpPr>
        <p:spPr>
          <a:xfrm>
            <a:off x="708171" y="2335695"/>
            <a:ext cx="9833548" cy="3770263"/>
          </a:xfrm>
        </p:spPr>
        <p:txBody>
          <a:bodyPr vert="horz" lIns="91440" tIns="45720" rIns="91440" bIns="45720" rtlCol="0" anchor="t">
            <a:spAutoFit/>
          </a:bodyPr>
          <a:lstStyle/>
          <a:p>
            <a:r>
              <a:rPr lang="de-DE" sz="1400" dirty="0">
                <a:solidFill>
                  <a:schemeClr val="tx2"/>
                </a:solidFill>
              </a:rPr>
              <a:t>Fragt man einen Betrachter eines Designs nach seinen Wirkungen, wir er eher sagen, ob ihm das Design „gefällt“ oder “nicht gefällt“. Was die Ursache für sein Urteil ist, wird er uns meist nicht erklären können.</a:t>
            </a:r>
          </a:p>
          <a:p>
            <a:r>
              <a:rPr lang="de-DE" sz="1400" dirty="0">
                <a:solidFill>
                  <a:schemeClr val="tx2"/>
                </a:solidFill>
              </a:rPr>
              <a:t>Man kann diese Zusammenhänge – wie bestimmte Assoziationen an etwas anknüpfen, was uns bewegt – jedoch bewusst machen (sie uns vergegenwärtigen, wenn wir unsere Gedanken und Gefühle penibel beobachten und beschreiben, sie schriftlich festhalten oder skizzieren und uns selbst hinterfragen, warum mich jetzt etwas besonders anspricht)</a:t>
            </a:r>
          </a:p>
          <a:p>
            <a:r>
              <a:rPr lang="de-DE" sz="1400" dirty="0">
                <a:solidFill>
                  <a:schemeClr val="tx2"/>
                </a:solidFill>
              </a:rPr>
              <a:t>Nach der tiefenpsychologischen Systematik sind sie nicht unbewusst im Sinne von verdrängt, sondern vorbewusst.</a:t>
            </a:r>
          </a:p>
          <a:p>
            <a:r>
              <a:rPr lang="de-DE" sz="1400" dirty="0">
                <a:solidFill>
                  <a:schemeClr val="tx2"/>
                </a:solidFill>
              </a:rPr>
              <a:t>Das Urteil des Betrachters, ob ihm ein Design gefällt oder nicht, ist damit auch kein Indikator dafür, ob ein Design wirkt oder nicht.</a:t>
            </a:r>
          </a:p>
          <a:p>
            <a:r>
              <a:rPr lang="de-DE" sz="1400" dirty="0">
                <a:solidFill>
                  <a:schemeClr val="tx2"/>
                </a:solidFill>
              </a:rPr>
              <a:t>Ein negatives Urteil kann z.B. bedeuten, dass eine unangenehme Erinnerung angesprochen wird, die eventuell aber produktiv für das Werbeziel ist (Abschreckung, Warnung, Sensibilisierung)</a:t>
            </a:r>
          </a:p>
          <a:p>
            <a:r>
              <a:rPr lang="de-DE" sz="1400" dirty="0">
                <a:solidFill>
                  <a:schemeClr val="tx2"/>
                </a:solidFill>
              </a:rPr>
              <a:t>Designer muss man nicht wissen ob ein Design gefällt oder nicht sondern welche Wirkung es erzeugt</a:t>
            </a:r>
          </a:p>
          <a:p>
            <a:r>
              <a:rPr lang="de-DE" sz="1400" dirty="0">
                <a:solidFill>
                  <a:schemeClr val="tx2"/>
                </a:solidFill>
              </a:rPr>
              <a:t>Ein </a:t>
            </a:r>
            <a:r>
              <a:rPr lang="de-DE" sz="1400" dirty="0" err="1">
                <a:solidFill>
                  <a:schemeClr val="tx2"/>
                </a:solidFill>
              </a:rPr>
              <a:t>Gefallensurteil</a:t>
            </a:r>
            <a:r>
              <a:rPr lang="de-DE" sz="1400" dirty="0">
                <a:solidFill>
                  <a:schemeClr val="tx2"/>
                </a:solidFill>
              </a:rPr>
              <a:t> ist nur wie ein Etikett, das der Betrachter am Ende eines ausgedehnten Wirkungsprozesses auf seine Eindrücke klebt</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2660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BE1A5007-413B-3FC4-1294-323B52EA3E33}"/>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Das Umfeld verändert die Bedeutung des Designs</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8140F289-ABD0-3495-32B2-573C929290A4}"/>
              </a:ext>
            </a:extLst>
          </p:cNvPr>
          <p:cNvSpPr>
            <a:spLocks noGrp="1"/>
          </p:cNvSpPr>
          <p:nvPr>
            <p:ph idx="1"/>
          </p:nvPr>
        </p:nvSpPr>
        <p:spPr>
          <a:xfrm>
            <a:off x="1179226" y="3329677"/>
            <a:ext cx="9833548" cy="2802306"/>
          </a:xfrm>
        </p:spPr>
        <p:txBody>
          <a:bodyPr vert="horz" lIns="91440" tIns="45720" rIns="91440" bIns="45720" rtlCol="0" anchor="t">
            <a:spAutoFit/>
          </a:bodyPr>
          <a:lstStyle/>
          <a:p>
            <a:r>
              <a:rPr lang="de-DE" sz="1400" dirty="0">
                <a:solidFill>
                  <a:srgbClr val="44546A"/>
                </a:solidFill>
              </a:rPr>
              <a:t>Wirkung ist auch vom Umfeld abhängig</a:t>
            </a:r>
          </a:p>
          <a:p>
            <a:r>
              <a:rPr lang="de-DE" sz="1400" dirty="0">
                <a:solidFill>
                  <a:srgbClr val="44546A"/>
                </a:solidFill>
              </a:rPr>
              <a:t>Durch unterschiedliche Überschriften und Umfelder gerät das gleiche Herz in jeweils einen anderen Bedeutungszusammenhang: Es erhält einen anderen Sinn und eine andere Funktion im Assoziationsraum</a:t>
            </a:r>
          </a:p>
          <a:p>
            <a:r>
              <a:rPr lang="de-DE" sz="1400" dirty="0">
                <a:solidFill>
                  <a:srgbClr val="44546A"/>
                </a:solidFill>
              </a:rPr>
              <a:t>Das Umfeld richtet den Assoziationsraum aus, es bewirkt dass alle Vorstellungsbilder in einer bestimmten Richtung ausgerichtet werden und aus einem bestimmten Blickwinkel gesehen werden</a:t>
            </a:r>
          </a:p>
          <a:p>
            <a:r>
              <a:rPr lang="de-DE" sz="1400" dirty="0">
                <a:solidFill>
                  <a:srgbClr val="44546A"/>
                </a:solidFill>
              </a:rPr>
              <a:t>Das Umfeld erweitert den Assoziationsraum, es kommen eventuell neue Themen hinzu in Wechselwirkung mit den ursprünglichen</a:t>
            </a:r>
          </a:p>
          <a:p>
            <a:r>
              <a:rPr lang="de-DE" sz="1400" dirty="0">
                <a:solidFill>
                  <a:srgbClr val="44546A"/>
                </a:solidFill>
              </a:rPr>
              <a:t>Das Umfeld verändert auch unser körperliches Empfinden</a:t>
            </a:r>
          </a:p>
          <a:p>
            <a:pPr lvl="1"/>
            <a:r>
              <a:rPr lang="de-DE" sz="1400" dirty="0">
                <a:solidFill>
                  <a:srgbClr val="44546A"/>
                </a:solidFill>
              </a:rPr>
              <a:t>Experimente zeigen, dass das Umfeld auch einen Einfluss auf Geschmack, Geruch oder sogar körperliches Schwereempfinden hat – das gleiche Essen kann unterschiedlich schmecken, je nachdem, welche Farbe der Teller hat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7788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3" name="Rectangle 7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BABFA70B-8398-E158-91CA-80E75576BAA2}"/>
              </a:ext>
            </a:extLst>
          </p:cNvPr>
          <p:cNvSpPr>
            <a:spLocks noGrp="1"/>
          </p:cNvSpPr>
          <p:nvPr>
            <p:ph type="title"/>
          </p:nvPr>
        </p:nvSpPr>
        <p:spPr>
          <a:xfrm>
            <a:off x="804672" y="802955"/>
            <a:ext cx="6041296" cy="1454051"/>
          </a:xfrm>
        </p:spPr>
        <p:txBody>
          <a:bodyPr vert="horz" lIns="91440" tIns="45720" rIns="91440" bIns="45720" rtlCol="0" anchor="ctr">
            <a:normAutofit/>
          </a:bodyPr>
          <a:lstStyle/>
          <a:p>
            <a:r>
              <a:rPr lang="en-US" sz="3600" kern="1200" dirty="0">
                <a:solidFill>
                  <a:schemeClr val="tx2"/>
                </a:solidFill>
                <a:ea typeface="+mj-ea"/>
                <a:cs typeface="+mj-cs"/>
              </a:rPr>
              <a:t>Test: </a:t>
            </a:r>
            <a:r>
              <a:rPr lang="en-US" sz="3600" kern="1200" dirty="0" err="1">
                <a:solidFill>
                  <a:schemeClr val="tx2"/>
                </a:solidFill>
                <a:ea typeface="+mj-ea"/>
                <a:cs typeface="+mj-cs"/>
              </a:rPr>
              <a:t>ordne</a:t>
            </a:r>
            <a:r>
              <a:rPr lang="en-US" sz="3600" kern="1200" dirty="0">
                <a:solidFill>
                  <a:schemeClr val="tx2"/>
                </a:solidFill>
                <a:ea typeface="+mj-ea"/>
                <a:cs typeface="+mj-cs"/>
              </a:rPr>
              <a:t> </a:t>
            </a:r>
            <a:r>
              <a:rPr lang="en-US" sz="3600" kern="1200" dirty="0" err="1">
                <a:solidFill>
                  <a:schemeClr val="tx2"/>
                </a:solidFill>
                <a:ea typeface="+mj-ea"/>
                <a:cs typeface="+mj-cs"/>
              </a:rPr>
              <a:t>ein</a:t>
            </a:r>
            <a:r>
              <a:rPr lang="en-US" sz="3600" kern="1200" dirty="0">
                <a:solidFill>
                  <a:schemeClr val="tx2"/>
                </a:solidFill>
                <a:ea typeface="+mj-ea"/>
                <a:cs typeface="+mj-cs"/>
              </a:rPr>
              <a:t> </a:t>
            </a:r>
            <a:r>
              <a:rPr lang="en-US" sz="3600" kern="1200" dirty="0" err="1">
                <a:solidFill>
                  <a:schemeClr val="tx2"/>
                </a:solidFill>
                <a:ea typeface="+mj-ea"/>
                <a:cs typeface="+mj-cs"/>
              </a:rPr>
              <a:t>Zeichen</a:t>
            </a:r>
            <a:r>
              <a:rPr lang="en-US" sz="3600" kern="1200" dirty="0">
                <a:solidFill>
                  <a:schemeClr val="tx2"/>
                </a:solidFill>
                <a:ea typeface="+mj-ea"/>
                <a:cs typeface="+mj-cs"/>
              </a:rPr>
              <a:t> </a:t>
            </a:r>
            <a:r>
              <a:rPr lang="en-US" sz="3600" kern="1200" dirty="0" err="1">
                <a:solidFill>
                  <a:schemeClr val="tx2"/>
                </a:solidFill>
                <a:ea typeface="+mj-ea"/>
                <a:cs typeface="+mj-cs"/>
              </a:rPr>
              <a:t>einem</a:t>
            </a:r>
            <a:r>
              <a:rPr lang="en-US" sz="3600" kern="1200" dirty="0">
                <a:solidFill>
                  <a:schemeClr val="tx2"/>
                </a:solidFill>
                <a:ea typeface="+mj-ea"/>
                <a:cs typeface="+mj-cs"/>
              </a:rPr>
              <a:t> Wort </a:t>
            </a:r>
            <a:r>
              <a:rPr lang="en-US" sz="3600" kern="1200" dirty="0" err="1">
                <a:solidFill>
                  <a:schemeClr val="tx2"/>
                </a:solidFill>
                <a:ea typeface="+mj-ea"/>
                <a:cs typeface="+mj-cs"/>
              </a:rPr>
              <a:t>zu</a:t>
            </a:r>
            <a:endParaRPr lang="en-US" sz="3600" kern="1200" dirty="0">
              <a:solidFill>
                <a:schemeClr val="tx2"/>
              </a:solidFill>
              <a:ea typeface="+mj-ea"/>
              <a:cs typeface="+mj-cs"/>
            </a:endParaRPr>
          </a:p>
        </p:txBody>
      </p:sp>
      <p:sp>
        <p:nvSpPr>
          <p:cNvPr id="4" name="Textfeld 3">
            <a:extLst>
              <a:ext uri="{FF2B5EF4-FFF2-40B4-BE49-F238E27FC236}">
                <a16:creationId xmlns:a16="http://schemas.microsoft.com/office/drawing/2014/main" id="{248AB913-41BB-FB93-0C94-EE3A3025AAE0}"/>
              </a:ext>
            </a:extLst>
          </p:cNvPr>
          <p:cNvSpPr txBox="1"/>
          <p:nvPr/>
        </p:nvSpPr>
        <p:spPr>
          <a:xfrm>
            <a:off x="804672" y="2421683"/>
            <a:ext cx="4765949" cy="3353476"/>
          </a:xfrm>
          <a:prstGeom prst="rect">
            <a:avLst/>
          </a:prstGeom>
        </p:spPr>
        <p:txBody>
          <a:bodyPr vert="horz" lIns="91440" tIns="45720" rIns="91440" bIns="45720" rtlCol="0" anchor="t">
            <a:normAutofit/>
          </a:bodyPr>
          <a:lstStyle/>
          <a:p>
            <a:pPr>
              <a:lnSpc>
                <a:spcPct val="200000"/>
              </a:lnSpc>
              <a:spcAft>
                <a:spcPts val="600"/>
              </a:spcAft>
            </a:pPr>
            <a:r>
              <a:rPr lang="en-US" sz="4000" dirty="0" err="1">
                <a:solidFill>
                  <a:schemeClr val="tx2"/>
                </a:solidFill>
                <a:latin typeface="Raleway" pitchFamily="2" charset="0"/>
              </a:rPr>
              <a:t>Takete</a:t>
            </a:r>
            <a:endParaRPr lang="en-US" sz="4000" dirty="0">
              <a:solidFill>
                <a:schemeClr val="tx2"/>
              </a:solidFill>
              <a:latin typeface="Raleway" pitchFamily="2" charset="0"/>
            </a:endParaRPr>
          </a:p>
          <a:p>
            <a:pPr>
              <a:lnSpc>
                <a:spcPct val="200000"/>
              </a:lnSpc>
              <a:spcAft>
                <a:spcPts val="600"/>
              </a:spcAft>
            </a:pPr>
            <a:r>
              <a:rPr lang="en-US" sz="4000" dirty="0" err="1">
                <a:solidFill>
                  <a:schemeClr val="tx2"/>
                </a:solidFill>
                <a:latin typeface="Raleway" pitchFamily="2" charset="0"/>
              </a:rPr>
              <a:t>Maluma</a:t>
            </a:r>
            <a:endParaRPr lang="en-US" sz="4000" dirty="0">
              <a:solidFill>
                <a:schemeClr val="tx2"/>
              </a:solidFill>
              <a:latin typeface="Raleway" pitchFamily="2" charset="0"/>
            </a:endParaRPr>
          </a:p>
        </p:txBody>
      </p:sp>
      <p:grpSp>
        <p:nvGrpSpPr>
          <p:cNvPr id="75" name="Group 7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76" name="Freeform: Shape 7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7" name="Freeform: Shape 7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8" name="Freeform: Shape 7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9" name="Freeform: Shape 7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1026" name="Picture 2" descr="Graphical shapes used in the maluma/takete experiment. | Download  Scientific Diagram">
            <a:extLst>
              <a:ext uri="{FF2B5EF4-FFF2-40B4-BE49-F238E27FC236}">
                <a16:creationId xmlns:a16="http://schemas.microsoft.com/office/drawing/2014/main" id="{0A77B93B-9482-FF0A-C830-BAFC4DE560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08392" y="2980458"/>
            <a:ext cx="4142232" cy="182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6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Rectangle 19">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 name="Titel 6">
            <a:extLst>
              <a:ext uri="{FF2B5EF4-FFF2-40B4-BE49-F238E27FC236}">
                <a16:creationId xmlns:a16="http://schemas.microsoft.com/office/drawing/2014/main" id="{FFD33DD7-E060-C007-CDCA-56DCC9FFF9AA}"/>
              </a:ext>
            </a:extLst>
          </p:cNvPr>
          <p:cNvSpPr>
            <a:spLocks noGrp="1"/>
          </p:cNvSpPr>
          <p:nvPr>
            <p:ph type="title"/>
          </p:nvPr>
        </p:nvSpPr>
        <p:spPr>
          <a:xfrm>
            <a:off x="1179576" y="1261423"/>
            <a:ext cx="9829800" cy="530055"/>
          </a:xfrm>
        </p:spPr>
        <p:txBody>
          <a:bodyPr anchor="b">
            <a:normAutofit fontScale="90000"/>
          </a:bodyPr>
          <a:lstStyle/>
          <a:p>
            <a:pPr algn="ctr"/>
            <a:r>
              <a:rPr lang="de-DE" sz="3600" dirty="0">
                <a:solidFill>
                  <a:schemeClr val="tx2"/>
                </a:solidFill>
              </a:rPr>
              <a:t>Beispiel</a:t>
            </a:r>
          </a:p>
        </p:txBody>
      </p:sp>
      <p:grpSp>
        <p:nvGrpSpPr>
          <p:cNvPr id="22" name="Group 21">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3" name="Freeform: Shape 22">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4" name="Freeform: Shape 23">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5" name="Freeform: Shape 24">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6" name="Freeform: Shape 25">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28" name="Group 27">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9" name="Freeform: Shape 28">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0" name="Freeform: Shape 29">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1" name="Freeform: Shape 30">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32" name="Freeform: Shape 31">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17" name="Inhaltsplatzhalter 3">
            <a:extLst>
              <a:ext uri="{FF2B5EF4-FFF2-40B4-BE49-F238E27FC236}">
                <a16:creationId xmlns:a16="http://schemas.microsoft.com/office/drawing/2014/main" id="{3E472E70-B60C-A85A-4ABD-C7F1902ED0F4}"/>
              </a:ext>
            </a:extLst>
          </p:cNvPr>
          <p:cNvPicPr>
            <a:picLocks noChangeAspect="1"/>
          </p:cNvPicPr>
          <p:nvPr/>
        </p:nvPicPr>
        <p:blipFill rotWithShape="1">
          <a:blip r:embed="rId2"/>
          <a:srcRect l="12083" t="20000" r="15105" b="30417"/>
          <a:stretch/>
        </p:blipFill>
        <p:spPr>
          <a:xfrm>
            <a:off x="1861255" y="1962858"/>
            <a:ext cx="8470184" cy="4325975"/>
          </a:xfrm>
          <a:prstGeom prst="rect">
            <a:avLst/>
          </a:prstGeom>
        </p:spPr>
      </p:pic>
    </p:spTree>
    <p:extLst>
      <p:ext uri="{BB962C8B-B14F-4D97-AF65-F5344CB8AC3E}">
        <p14:creationId xmlns:p14="http://schemas.microsoft.com/office/powerpoint/2010/main" val="2603815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BB1033BE-C6D2-10F8-3CDE-D8F8223FCE7A}"/>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Erklärung Beispiel</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3" name="Textplatzhalter 6">
            <a:extLst>
              <a:ext uri="{FF2B5EF4-FFF2-40B4-BE49-F238E27FC236}">
                <a16:creationId xmlns:a16="http://schemas.microsoft.com/office/drawing/2014/main" id="{23E16601-4660-7515-6ABB-5D3022FA65C9}"/>
              </a:ext>
            </a:extLst>
          </p:cNvPr>
          <p:cNvSpPr txBox="1">
            <a:spLocks/>
          </p:cNvSpPr>
          <p:nvPr/>
        </p:nvSpPr>
        <p:spPr>
          <a:xfrm>
            <a:off x="6369844" y="2811724"/>
            <a:ext cx="5157787" cy="590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dirty="0">
                <a:solidFill>
                  <a:srgbClr val="44546A"/>
                </a:solidFill>
                <a:latin typeface="Raleway" pitchFamily="2" charset="0"/>
              </a:rPr>
              <a:t>Umfeld Lebensmittelskandal</a:t>
            </a:r>
          </a:p>
        </p:txBody>
      </p:sp>
      <p:sp>
        <p:nvSpPr>
          <p:cNvPr id="24" name="Inhaltsplatzhalter 7">
            <a:extLst>
              <a:ext uri="{FF2B5EF4-FFF2-40B4-BE49-F238E27FC236}">
                <a16:creationId xmlns:a16="http://schemas.microsoft.com/office/drawing/2014/main" id="{9732CB96-7D87-CFF1-427B-93A03DE9E7B1}"/>
              </a:ext>
            </a:extLst>
          </p:cNvPr>
          <p:cNvSpPr txBox="1">
            <a:spLocks/>
          </p:cNvSpPr>
          <p:nvPr/>
        </p:nvSpPr>
        <p:spPr>
          <a:xfrm>
            <a:off x="6369844" y="3549775"/>
            <a:ext cx="5157787" cy="1770228"/>
          </a:xfrm>
          <a:prstGeom prst="rect">
            <a:avLst/>
          </a:prstGeom>
        </p:spPr>
        <p:txBody>
          <a:bodyPr vert="horz" lIns="91440" tIns="45720" rIns="91440" bIns="45720" rtlCol="0" anchor="t">
            <a:spAutoFit/>
          </a:bodyPr>
          <a:lstStyle>
            <a:lvl1pPr marL="228600" indent="-228600">
              <a:lnSpc>
                <a:spcPct val="90000"/>
              </a:lnSpc>
              <a:spcBef>
                <a:spcPts val="1000"/>
              </a:spcBef>
              <a:buFont typeface="Arial" panose="020B0604020202020204" pitchFamily="34" charset="0"/>
              <a:buChar char="•"/>
              <a:defRPr sz="1400">
                <a:solidFill>
                  <a:schemeClr val="tx2"/>
                </a:solidFill>
                <a:latin typeface="Raleway" pitchFamily="2" charset="0"/>
              </a:defRPr>
            </a:lvl1pPr>
            <a:lvl2pPr marL="685800" indent="-228600">
              <a:lnSpc>
                <a:spcPct val="90000"/>
              </a:lnSpc>
              <a:spcBef>
                <a:spcPts val="500"/>
              </a:spcBef>
              <a:buFont typeface="Arial" panose="020B0604020202020204" pitchFamily="34" charset="0"/>
              <a:buChar char="•"/>
              <a:defRPr>
                <a:latin typeface="Raleway" pitchFamily="2" charset="0"/>
              </a:defRPr>
            </a:lvl2pPr>
            <a:lvl3pPr marL="1143000" indent="-228600">
              <a:lnSpc>
                <a:spcPct val="90000"/>
              </a:lnSpc>
              <a:spcBef>
                <a:spcPts val="500"/>
              </a:spcBef>
              <a:buFont typeface="Arial" panose="020B0604020202020204" pitchFamily="34" charset="0"/>
              <a:buChar char="•"/>
              <a:defRPr sz="1600">
                <a:latin typeface="Raleway" pitchFamily="2" charset="0"/>
              </a:defRPr>
            </a:lvl3pPr>
            <a:lvl4pPr marL="1600200" indent="-228600">
              <a:lnSpc>
                <a:spcPct val="90000"/>
              </a:lnSpc>
              <a:spcBef>
                <a:spcPts val="500"/>
              </a:spcBef>
              <a:buFont typeface="Arial" panose="020B0604020202020204" pitchFamily="34" charset="0"/>
              <a:buChar char="•"/>
              <a:defRPr sz="1400">
                <a:latin typeface="Raleway" pitchFamily="2" charset="0"/>
              </a:defRPr>
            </a:lvl4pPr>
            <a:lvl5pPr marL="2057400" indent="-228600">
              <a:lnSpc>
                <a:spcPct val="90000"/>
              </a:lnSpc>
              <a:spcBef>
                <a:spcPts val="500"/>
              </a:spcBef>
              <a:buFont typeface="Arial" panose="020B0604020202020204" pitchFamily="34" charset="0"/>
              <a:buChar char="•"/>
              <a:defRPr sz="1400">
                <a:latin typeface="Raleway"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44546A"/>
                </a:solidFill>
              </a:rPr>
              <a:t>Sinnbild für Heimtücke und Betrug am Verbraucher</a:t>
            </a:r>
          </a:p>
          <a:p>
            <a:r>
              <a:rPr lang="de-DE" dirty="0">
                <a:solidFill>
                  <a:srgbClr val="44546A"/>
                </a:solidFill>
              </a:rPr>
              <a:t>Würde vermutlich bitterer oder künstlicher schmecken beim Verzehr</a:t>
            </a:r>
          </a:p>
          <a:p>
            <a:r>
              <a:rPr lang="de-DE" dirty="0">
                <a:solidFill>
                  <a:srgbClr val="44546A"/>
                </a:solidFill>
              </a:rPr>
              <a:t>Neuer Assoziationsraum:</a:t>
            </a:r>
          </a:p>
          <a:p>
            <a:pPr lvl="1"/>
            <a:r>
              <a:rPr lang="de-DE" sz="1400" dirty="0">
                <a:solidFill>
                  <a:srgbClr val="44546A"/>
                </a:solidFill>
              </a:rPr>
              <a:t>z.B.: Vorstellungsbilder von Lebensmittelfabriken, Arbeitern mit weißen Häubchen oder Reagenzgläser mit chemischen Substanzen</a:t>
            </a:r>
          </a:p>
        </p:txBody>
      </p:sp>
      <p:sp>
        <p:nvSpPr>
          <p:cNvPr id="25" name="Textplatzhalter 8">
            <a:extLst>
              <a:ext uri="{FF2B5EF4-FFF2-40B4-BE49-F238E27FC236}">
                <a16:creationId xmlns:a16="http://schemas.microsoft.com/office/drawing/2014/main" id="{94864719-AC30-2635-2E85-24445C365C57}"/>
              </a:ext>
            </a:extLst>
          </p:cNvPr>
          <p:cNvSpPr txBox="1">
            <a:spLocks/>
          </p:cNvSpPr>
          <p:nvPr/>
        </p:nvSpPr>
        <p:spPr>
          <a:xfrm>
            <a:off x="664369" y="2811724"/>
            <a:ext cx="5183188" cy="590306"/>
          </a:xfrm>
          <a:prstGeom prst="rect">
            <a:avLst/>
          </a:prstGeom>
        </p:spPr>
        <p:txBody>
          <a:bodyPr vert="horz" lIns="91440" tIns="45720" rIns="91440" bIns="45720" rtlCol="0">
            <a:normAutofit/>
          </a:bodyPr>
          <a:lstStyle>
            <a:defPPr>
              <a:defRPr lang="de-DE"/>
            </a:defPPr>
            <a:lvl1pPr indent="0">
              <a:lnSpc>
                <a:spcPct val="90000"/>
              </a:lnSpc>
              <a:spcBef>
                <a:spcPts val="1000"/>
              </a:spcBef>
              <a:buFont typeface="Arial" panose="020B0604020202020204" pitchFamily="34" charset="0"/>
              <a:buNone/>
              <a:defRPr sz="2000"/>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defRPr sz="1600"/>
            </a:lvl3pPr>
            <a:lvl4pPr marL="1600200" indent="-228600">
              <a:lnSpc>
                <a:spcPct val="90000"/>
              </a:lnSpc>
              <a:spcBef>
                <a:spcPts val="500"/>
              </a:spcBef>
              <a:buFont typeface="Arial" panose="020B0604020202020204" pitchFamily="34" charset="0"/>
              <a:buChar char="•"/>
              <a:defRPr sz="1400"/>
            </a:lvl4pPr>
            <a:lvl5pPr marL="2057400" indent="-2286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b="1" dirty="0">
                <a:solidFill>
                  <a:srgbClr val="44546A"/>
                </a:solidFill>
                <a:latin typeface="Raleway" pitchFamily="2" charset="0"/>
              </a:rPr>
              <a:t>Umfeld Liebesschwuren</a:t>
            </a:r>
          </a:p>
        </p:txBody>
      </p:sp>
      <p:sp>
        <p:nvSpPr>
          <p:cNvPr id="26" name="Inhaltsplatzhalter 9">
            <a:extLst>
              <a:ext uri="{FF2B5EF4-FFF2-40B4-BE49-F238E27FC236}">
                <a16:creationId xmlns:a16="http://schemas.microsoft.com/office/drawing/2014/main" id="{AC5088F0-F238-BC01-946F-665569762E88}"/>
              </a:ext>
            </a:extLst>
          </p:cNvPr>
          <p:cNvSpPr txBox="1">
            <a:spLocks/>
          </p:cNvSpPr>
          <p:nvPr/>
        </p:nvSpPr>
        <p:spPr>
          <a:xfrm>
            <a:off x="664369" y="3549775"/>
            <a:ext cx="5183188" cy="2639887"/>
          </a:xfrm>
          <a:prstGeom prst="rect">
            <a:avLst/>
          </a:prstGeom>
        </p:spPr>
        <p:txBody>
          <a:bodyPr vert="horz" lIns="91440" tIns="45720" rIns="91440" bIns="45720" rtlCol="0" anchor="t">
            <a:spAutoFit/>
          </a:bodyPr>
          <a:lstStyle>
            <a:lvl1pPr marL="228600" indent="-228600">
              <a:lnSpc>
                <a:spcPct val="90000"/>
              </a:lnSpc>
              <a:spcBef>
                <a:spcPts val="1000"/>
              </a:spcBef>
              <a:buFont typeface="Arial" panose="020B0604020202020204" pitchFamily="34" charset="0"/>
              <a:buChar char="•"/>
              <a:defRPr sz="1400">
                <a:solidFill>
                  <a:schemeClr val="tx2"/>
                </a:solidFill>
                <a:latin typeface="Raleway" pitchFamily="2" charset="0"/>
              </a:defRPr>
            </a:lvl1pPr>
            <a:lvl2pPr marL="685800" indent="-228600">
              <a:lnSpc>
                <a:spcPct val="90000"/>
              </a:lnSpc>
              <a:spcBef>
                <a:spcPts val="500"/>
              </a:spcBef>
              <a:buFont typeface="Arial" panose="020B0604020202020204" pitchFamily="34" charset="0"/>
              <a:buChar char="•"/>
              <a:defRPr>
                <a:latin typeface="Raleway" pitchFamily="2" charset="0"/>
              </a:defRPr>
            </a:lvl2pPr>
            <a:lvl3pPr marL="1143000" indent="-228600">
              <a:lnSpc>
                <a:spcPct val="90000"/>
              </a:lnSpc>
              <a:spcBef>
                <a:spcPts val="500"/>
              </a:spcBef>
              <a:buFont typeface="Arial" panose="020B0604020202020204" pitchFamily="34" charset="0"/>
              <a:buChar char="•"/>
              <a:defRPr sz="1600">
                <a:latin typeface="Raleway" pitchFamily="2" charset="0"/>
              </a:defRPr>
            </a:lvl3pPr>
            <a:lvl4pPr marL="1600200" indent="-228600">
              <a:lnSpc>
                <a:spcPct val="90000"/>
              </a:lnSpc>
              <a:spcBef>
                <a:spcPts val="500"/>
              </a:spcBef>
              <a:buFont typeface="Arial" panose="020B0604020202020204" pitchFamily="34" charset="0"/>
              <a:buChar char="•"/>
              <a:defRPr sz="1400">
                <a:latin typeface="Raleway" pitchFamily="2" charset="0"/>
              </a:defRPr>
            </a:lvl4pPr>
            <a:lvl5pPr marL="2057400" indent="-228600">
              <a:lnSpc>
                <a:spcPct val="90000"/>
              </a:lnSpc>
              <a:spcBef>
                <a:spcPts val="500"/>
              </a:spcBef>
              <a:buFont typeface="Arial" panose="020B0604020202020204" pitchFamily="34" charset="0"/>
              <a:buChar char="•"/>
              <a:defRPr sz="1400">
                <a:latin typeface="Raleway"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44546A"/>
                </a:solidFill>
              </a:rPr>
              <a:t>Romantischer Liebesbeweis – Sinnbild für Kitsch oder Peinlichkeit</a:t>
            </a:r>
          </a:p>
        </p:txBody>
      </p:sp>
    </p:spTree>
    <p:extLst>
      <p:ext uri="{BB962C8B-B14F-4D97-AF65-F5344CB8AC3E}">
        <p14:creationId xmlns:p14="http://schemas.microsoft.com/office/powerpoint/2010/main" val="1836799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BC278563-F235-B0A0-D2F3-EAC6201BFDD9}"/>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Die Machart verändert die Bedeutung</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6387BDF1-EF36-83D3-F6D4-7EDFCF0B643D}"/>
              </a:ext>
            </a:extLst>
          </p:cNvPr>
          <p:cNvSpPr>
            <a:spLocks noGrp="1"/>
          </p:cNvSpPr>
          <p:nvPr>
            <p:ph idx="1"/>
          </p:nvPr>
        </p:nvSpPr>
        <p:spPr>
          <a:xfrm>
            <a:off x="1179226" y="3329677"/>
            <a:ext cx="9833548" cy="2457269"/>
          </a:xfrm>
        </p:spPr>
        <p:txBody>
          <a:bodyPr vert="horz" lIns="91440" tIns="45720" rIns="91440" bIns="45720" rtlCol="0" anchor="t">
            <a:spAutoFit/>
          </a:bodyPr>
          <a:lstStyle/>
          <a:p>
            <a:r>
              <a:rPr lang="de-DE" sz="1400" dirty="0">
                <a:solidFill>
                  <a:schemeClr val="tx2"/>
                </a:solidFill>
              </a:rPr>
              <a:t>Die Art und Weise, wie ein Motiv dargestellt wird, ist entscheidend für die Wirkung</a:t>
            </a:r>
          </a:p>
          <a:p>
            <a:r>
              <a:rPr lang="de-DE" sz="1400" dirty="0">
                <a:solidFill>
                  <a:schemeClr val="tx2"/>
                </a:solidFill>
              </a:rPr>
              <a:t>Durch den Stil entsteht ein bestimmter Bedeutungszusammenhang</a:t>
            </a:r>
          </a:p>
          <a:p>
            <a:r>
              <a:rPr lang="de-DE" sz="1400" dirty="0">
                <a:solidFill>
                  <a:schemeClr val="tx2"/>
                </a:solidFill>
              </a:rPr>
              <a:t>Das Assoziationsfeld wir in spezifischer Weise angereichert und ausgerichtet</a:t>
            </a:r>
          </a:p>
          <a:p>
            <a:r>
              <a:rPr lang="de-DE" sz="1400" dirty="0">
                <a:solidFill>
                  <a:schemeClr val="tx2"/>
                </a:solidFill>
              </a:rPr>
              <a:t>Wirkung wird sowohl durch die gezeigten Inhalte als auch die Form ausgelöst!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19177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Rectangle 19">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 name="Titel 6">
            <a:extLst>
              <a:ext uri="{FF2B5EF4-FFF2-40B4-BE49-F238E27FC236}">
                <a16:creationId xmlns:a16="http://schemas.microsoft.com/office/drawing/2014/main" id="{FFD33DD7-E060-C007-CDCA-56DCC9FFF9AA}"/>
              </a:ext>
            </a:extLst>
          </p:cNvPr>
          <p:cNvSpPr>
            <a:spLocks noGrp="1"/>
          </p:cNvSpPr>
          <p:nvPr>
            <p:ph type="title"/>
          </p:nvPr>
        </p:nvSpPr>
        <p:spPr>
          <a:xfrm>
            <a:off x="1525112" y="577932"/>
            <a:ext cx="9829800" cy="530055"/>
          </a:xfrm>
        </p:spPr>
        <p:txBody>
          <a:bodyPr anchor="b">
            <a:normAutofit fontScale="90000"/>
          </a:bodyPr>
          <a:lstStyle/>
          <a:p>
            <a:pPr algn="ctr"/>
            <a:r>
              <a:rPr lang="de-DE" sz="3600" dirty="0">
                <a:solidFill>
                  <a:schemeClr val="tx2"/>
                </a:solidFill>
              </a:rPr>
              <a:t>Beispiel</a:t>
            </a:r>
          </a:p>
        </p:txBody>
      </p:sp>
      <p:grpSp>
        <p:nvGrpSpPr>
          <p:cNvPr id="22" name="Group 21">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3" name="Freeform: Shape 22">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4" name="Freeform: Shape 23">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5" name="Freeform: Shape 24">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6" name="Freeform: Shape 25">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28" name="Group 27">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9" name="Freeform: Shape 28">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0" name="Freeform: Shape 29">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1" name="Freeform: Shape 30">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32" name="Freeform: Shape 31">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11" name="Inhaltsplatzhalter 10">
            <a:extLst>
              <a:ext uri="{FF2B5EF4-FFF2-40B4-BE49-F238E27FC236}">
                <a16:creationId xmlns:a16="http://schemas.microsoft.com/office/drawing/2014/main" id="{9F75AD67-89B4-DD60-F19D-57BB92635069}"/>
              </a:ext>
            </a:extLst>
          </p:cNvPr>
          <p:cNvPicPr>
            <a:picLocks noChangeAspect="1"/>
          </p:cNvPicPr>
          <p:nvPr/>
        </p:nvPicPr>
        <p:blipFill rotWithShape="1">
          <a:blip r:embed="rId2"/>
          <a:srcRect l="9583" t="12708" r="8230" b="13750"/>
          <a:stretch/>
        </p:blipFill>
        <p:spPr>
          <a:xfrm>
            <a:off x="2861830" y="1371986"/>
            <a:ext cx="6762712" cy="4538524"/>
          </a:xfrm>
          <a:prstGeom prst="rect">
            <a:avLst/>
          </a:prstGeom>
        </p:spPr>
      </p:pic>
    </p:spTree>
    <p:extLst>
      <p:ext uri="{BB962C8B-B14F-4D97-AF65-F5344CB8AC3E}">
        <p14:creationId xmlns:p14="http://schemas.microsoft.com/office/powerpoint/2010/main" val="82724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58346A3F-3DF9-F260-DB44-D59FCA17C0FA}"/>
              </a:ext>
            </a:extLst>
          </p:cNvPr>
          <p:cNvSpPr>
            <a:spLocks noGrp="1"/>
          </p:cNvSpPr>
          <p:nvPr>
            <p:ph type="title"/>
          </p:nvPr>
        </p:nvSpPr>
        <p:spPr>
          <a:xfrm>
            <a:off x="3590737" y="438990"/>
            <a:ext cx="5754696" cy="1837349"/>
          </a:xfrm>
        </p:spPr>
        <p:txBody>
          <a:bodyPr>
            <a:normAutofit/>
          </a:bodyPr>
          <a:lstStyle/>
          <a:p>
            <a:pPr algn="ctr"/>
            <a:r>
              <a:rPr lang="de-DE" sz="3600">
                <a:solidFill>
                  <a:schemeClr val="tx2"/>
                </a:solidFill>
              </a:rPr>
              <a:t>Erklärung Beispiel</a:t>
            </a:r>
          </a:p>
        </p:txBody>
      </p:sp>
      <p:sp>
        <p:nvSpPr>
          <p:cNvPr id="3" name="Inhaltsplatzhalter 2">
            <a:extLst>
              <a:ext uri="{FF2B5EF4-FFF2-40B4-BE49-F238E27FC236}">
                <a16:creationId xmlns:a16="http://schemas.microsoft.com/office/drawing/2014/main" id="{3B8AEBF3-5ABD-7AF6-314C-C3E6C1284247}"/>
              </a:ext>
            </a:extLst>
          </p:cNvPr>
          <p:cNvSpPr>
            <a:spLocks noGrp="1"/>
          </p:cNvSpPr>
          <p:nvPr>
            <p:ph idx="1"/>
          </p:nvPr>
        </p:nvSpPr>
        <p:spPr>
          <a:xfrm>
            <a:off x="3613225" y="1835438"/>
            <a:ext cx="5709721" cy="3382464"/>
          </a:xfrm>
        </p:spPr>
        <p:txBody>
          <a:bodyPr vert="horz" lIns="91440" tIns="45720" rIns="91440" bIns="45720" rtlCol="0" anchor="t">
            <a:spAutoFit/>
          </a:bodyPr>
          <a:lstStyle/>
          <a:p>
            <a:r>
              <a:rPr lang="de-DE" sz="1400" dirty="0">
                <a:solidFill>
                  <a:srgbClr val="44546A"/>
                </a:solidFill>
              </a:rPr>
              <a:t>Künstlerisch gemalte Herz:</a:t>
            </a:r>
          </a:p>
          <a:p>
            <a:pPr lvl="1"/>
            <a:r>
              <a:rPr lang="de-DE" sz="1400" dirty="0">
                <a:solidFill>
                  <a:srgbClr val="44546A"/>
                </a:solidFill>
              </a:rPr>
              <a:t>Wirkt bedeutungsvoller, vor allem wenn es in einem Museum häng (der Künstler wird sich etwas dabei gedacht haben)</a:t>
            </a:r>
          </a:p>
          <a:p>
            <a:r>
              <a:rPr lang="de-DE" sz="1400" dirty="0">
                <a:solidFill>
                  <a:srgbClr val="44546A"/>
                </a:solidFill>
              </a:rPr>
              <a:t>Pop-Art-Herz: </a:t>
            </a:r>
          </a:p>
          <a:p>
            <a:pPr lvl="1"/>
            <a:r>
              <a:rPr lang="de-DE" sz="1400" dirty="0">
                <a:solidFill>
                  <a:srgbClr val="44546A"/>
                </a:solidFill>
              </a:rPr>
              <a:t>Vermischung des </a:t>
            </a:r>
            <a:r>
              <a:rPr lang="de-DE" sz="1400" dirty="0" err="1">
                <a:solidFill>
                  <a:srgbClr val="44546A"/>
                </a:solidFill>
              </a:rPr>
              <a:t>ursprüngl</a:t>
            </a:r>
            <a:r>
              <a:rPr lang="de-DE" sz="1400" dirty="0">
                <a:solidFill>
                  <a:srgbClr val="44546A"/>
                </a:solidFill>
              </a:rPr>
              <a:t>. Vorstellungsbildes mit amerikanischen Klischees oder Filmen = wird zum Symbol für amerik. Kitschkultur</a:t>
            </a:r>
          </a:p>
          <a:p>
            <a:r>
              <a:rPr lang="de-DE" sz="1400" dirty="0">
                <a:solidFill>
                  <a:srgbClr val="44546A"/>
                </a:solidFill>
              </a:rPr>
              <a:t>Zeitungsstil:</a:t>
            </a:r>
          </a:p>
          <a:p>
            <a:pPr lvl="1"/>
            <a:r>
              <a:rPr lang="de-DE" sz="1400" dirty="0">
                <a:solidFill>
                  <a:srgbClr val="44546A"/>
                </a:solidFill>
              </a:rPr>
              <a:t>Könnte das Beweisstück in einem Mordfall sein</a:t>
            </a:r>
          </a:p>
          <a:p>
            <a:r>
              <a:rPr lang="de-DE" sz="1400" dirty="0" err="1">
                <a:solidFill>
                  <a:srgbClr val="44546A"/>
                </a:solidFill>
              </a:rPr>
              <a:t>Iconstil</a:t>
            </a:r>
            <a:r>
              <a:rPr lang="de-DE" sz="1400" dirty="0">
                <a:solidFill>
                  <a:srgbClr val="44546A"/>
                </a:solidFill>
              </a:rPr>
              <a:t>:</a:t>
            </a:r>
          </a:p>
          <a:p>
            <a:pPr lvl="1"/>
            <a:r>
              <a:rPr lang="de-DE" sz="1400" dirty="0">
                <a:solidFill>
                  <a:srgbClr val="44546A"/>
                </a:solidFill>
              </a:rPr>
              <a:t>Hinweisschild: Hier geht es zum Kirmes</a:t>
            </a:r>
          </a:p>
          <a:p>
            <a:endParaRPr lang="de-DE" sz="1400" dirty="0">
              <a:solidFill>
                <a:srgbClr val="44546A"/>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26238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8" name="Rectangle 1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7" name="Titel 6">
            <a:extLst>
              <a:ext uri="{FF2B5EF4-FFF2-40B4-BE49-F238E27FC236}">
                <a16:creationId xmlns:a16="http://schemas.microsoft.com/office/drawing/2014/main" id="{FFD33DD7-E060-C007-CDCA-56DCC9FFF9AA}"/>
              </a:ext>
            </a:extLst>
          </p:cNvPr>
          <p:cNvSpPr>
            <a:spLocks noGrp="1"/>
          </p:cNvSpPr>
          <p:nvPr>
            <p:ph type="title"/>
          </p:nvPr>
        </p:nvSpPr>
        <p:spPr>
          <a:xfrm>
            <a:off x="755903" y="198103"/>
            <a:ext cx="10640754" cy="775845"/>
          </a:xfrm>
        </p:spPr>
        <p:txBody>
          <a:bodyPr vert="horz" lIns="91440" tIns="45720" rIns="91440" bIns="45720" rtlCol="0" anchor="b">
            <a:normAutofit/>
          </a:bodyPr>
          <a:lstStyle/>
          <a:p>
            <a:pPr algn="ctr"/>
            <a:r>
              <a:rPr lang="de-DE" sz="4000" dirty="0">
                <a:solidFill>
                  <a:schemeClr val="tx2"/>
                </a:solidFill>
              </a:rPr>
              <a:t>Beispiel: Stilistische Verwandlung</a:t>
            </a:r>
            <a:endParaRPr lang="en-US" sz="4000" dirty="0">
              <a:solidFill>
                <a:schemeClr val="tx2"/>
              </a:solidFill>
            </a:endParaRPr>
          </a:p>
        </p:txBody>
      </p:sp>
      <p:grpSp>
        <p:nvGrpSpPr>
          <p:cNvPr id="20" name="Group 1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1" name="Freeform: Shape 2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3" name="Freeform: Shape 2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4" name="Freeform: Shape 2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26" name="Group 2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7" name="Freeform: Shape 2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8" name="Freeform: Shape 2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9" name="Freeform: Shape 2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0" name="Freeform: Shape 2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19" name="Picture 2" descr="Pin on Smoking and tobacco">
            <a:extLst>
              <a:ext uri="{FF2B5EF4-FFF2-40B4-BE49-F238E27FC236}">
                <a16:creationId xmlns:a16="http://schemas.microsoft.com/office/drawing/2014/main" id="{5D0DA410-4123-E6F1-B3CE-0C9197343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79" y="1436468"/>
            <a:ext cx="5446007" cy="45076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Die legendäre Camel-Kampagne - Seven-IN">
            <a:extLst>
              <a:ext uri="{FF2B5EF4-FFF2-40B4-BE49-F238E27FC236}">
                <a16:creationId xmlns:a16="http://schemas.microsoft.com/office/drawing/2014/main" id="{EC123BE6-A1A2-27DE-96C5-1CD2C1C5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213" y="1385668"/>
            <a:ext cx="3574466" cy="45243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feld 33">
            <a:extLst>
              <a:ext uri="{FF2B5EF4-FFF2-40B4-BE49-F238E27FC236}">
                <a16:creationId xmlns:a16="http://schemas.microsoft.com/office/drawing/2014/main" id="{81F4E7B2-26B7-1576-FC94-42326D429F79}"/>
              </a:ext>
            </a:extLst>
          </p:cNvPr>
          <p:cNvSpPr txBox="1"/>
          <p:nvPr/>
        </p:nvSpPr>
        <p:spPr>
          <a:xfrm>
            <a:off x="825079" y="5994886"/>
            <a:ext cx="6100762" cy="215444"/>
          </a:xfrm>
          <a:prstGeom prst="rect">
            <a:avLst/>
          </a:prstGeom>
          <a:noFill/>
        </p:spPr>
        <p:txBody>
          <a:bodyPr wrap="square">
            <a:spAutoFit/>
          </a:bodyPr>
          <a:lstStyle/>
          <a:p>
            <a:r>
              <a:rPr lang="de-DE" sz="800" dirty="0">
                <a:latin typeface="Raleway" pitchFamily="2" charset="0"/>
              </a:rPr>
              <a:t>https://</a:t>
            </a:r>
            <a:r>
              <a:rPr lang="de-DE" sz="800" dirty="0" err="1">
                <a:latin typeface="Raleway" pitchFamily="2" charset="0"/>
              </a:rPr>
              <a:t>www.pinterest.com</a:t>
            </a:r>
            <a:r>
              <a:rPr lang="de-DE" sz="800" dirty="0">
                <a:latin typeface="Raleway" pitchFamily="2" charset="0"/>
              </a:rPr>
              <a:t>/</a:t>
            </a:r>
            <a:r>
              <a:rPr lang="de-DE" sz="800" dirty="0" err="1">
                <a:latin typeface="Raleway" pitchFamily="2" charset="0"/>
              </a:rPr>
              <a:t>pin</a:t>
            </a:r>
            <a:r>
              <a:rPr lang="de-DE" sz="800" dirty="0">
                <a:latin typeface="Raleway" pitchFamily="2" charset="0"/>
              </a:rPr>
              <a:t>/545498573589248086/</a:t>
            </a:r>
          </a:p>
        </p:txBody>
      </p:sp>
      <p:sp>
        <p:nvSpPr>
          <p:cNvPr id="35" name="Textfeld 34">
            <a:extLst>
              <a:ext uri="{FF2B5EF4-FFF2-40B4-BE49-F238E27FC236}">
                <a16:creationId xmlns:a16="http://schemas.microsoft.com/office/drawing/2014/main" id="{AE6F2A19-06D8-4DED-181D-A7B5CD711775}"/>
              </a:ext>
            </a:extLst>
          </p:cNvPr>
          <p:cNvSpPr txBox="1"/>
          <p:nvPr/>
        </p:nvSpPr>
        <p:spPr>
          <a:xfrm>
            <a:off x="7766213" y="5950436"/>
            <a:ext cx="3574467" cy="215444"/>
          </a:xfrm>
          <a:prstGeom prst="rect">
            <a:avLst/>
          </a:prstGeom>
          <a:noFill/>
        </p:spPr>
        <p:txBody>
          <a:bodyPr wrap="square">
            <a:spAutoFit/>
          </a:bodyPr>
          <a:lstStyle/>
          <a:p>
            <a:r>
              <a:rPr lang="de-DE" sz="800" dirty="0">
                <a:latin typeface="Raleway" pitchFamily="2" charset="0"/>
              </a:rPr>
              <a:t>http://</a:t>
            </a:r>
            <a:r>
              <a:rPr lang="de-DE" sz="800" dirty="0" err="1">
                <a:latin typeface="Raleway" pitchFamily="2" charset="0"/>
              </a:rPr>
              <a:t>www.seven-in.de</a:t>
            </a:r>
            <a:r>
              <a:rPr lang="de-DE" sz="800" dirty="0">
                <a:latin typeface="Raleway" pitchFamily="2" charset="0"/>
              </a:rPr>
              <a:t>/die-</a:t>
            </a:r>
            <a:r>
              <a:rPr lang="de-DE" sz="800" dirty="0" err="1">
                <a:latin typeface="Raleway" pitchFamily="2" charset="0"/>
              </a:rPr>
              <a:t>legendaere</a:t>
            </a:r>
            <a:r>
              <a:rPr lang="de-DE" sz="800" dirty="0">
                <a:latin typeface="Raleway" pitchFamily="2" charset="0"/>
              </a:rPr>
              <a:t>-</a:t>
            </a:r>
            <a:r>
              <a:rPr lang="de-DE" sz="800" dirty="0" err="1">
                <a:latin typeface="Raleway" pitchFamily="2" charset="0"/>
              </a:rPr>
              <a:t>camel</a:t>
            </a:r>
            <a:r>
              <a:rPr lang="de-DE" sz="800" dirty="0">
                <a:latin typeface="Raleway" pitchFamily="2" charset="0"/>
              </a:rPr>
              <a:t>-kampagne</a:t>
            </a:r>
          </a:p>
        </p:txBody>
      </p:sp>
    </p:spTree>
    <p:extLst>
      <p:ext uri="{BB962C8B-B14F-4D97-AF65-F5344CB8AC3E}">
        <p14:creationId xmlns:p14="http://schemas.microsoft.com/office/powerpoint/2010/main" val="213532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15EC8E89-F8A1-03DF-2C76-9454D44508F2}"/>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Beispiel: Stilistische Verwandlung</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B2AEFC04-32C8-9702-D6AD-951EBE316A8C}"/>
              </a:ext>
            </a:extLst>
          </p:cNvPr>
          <p:cNvSpPr>
            <a:spLocks noGrp="1"/>
          </p:cNvSpPr>
          <p:nvPr>
            <p:ph idx="1"/>
          </p:nvPr>
        </p:nvSpPr>
        <p:spPr>
          <a:xfrm>
            <a:off x="1179226" y="3329677"/>
            <a:ext cx="9833548" cy="2457269"/>
          </a:xfrm>
        </p:spPr>
        <p:txBody>
          <a:bodyPr vert="horz" lIns="91440" tIns="45720" rIns="91440" bIns="45720" rtlCol="0" anchor="t">
            <a:spAutoFit/>
          </a:bodyPr>
          <a:lstStyle/>
          <a:p>
            <a:r>
              <a:rPr lang="de-DE" sz="1400" dirty="0">
                <a:solidFill>
                  <a:schemeClr val="tx2"/>
                </a:solidFill>
              </a:rPr>
              <a:t>Die Zigarettenmarke Camel stand jahrzehntelang für eine Welt urwüchsiger Männlichkeit und aufregender Exotik, nicht zuletzt durch den Stil der Packung und der Werbung mit dem Camel-Mann.</a:t>
            </a:r>
          </a:p>
          <a:p>
            <a:r>
              <a:rPr lang="de-DE" sz="1400" dirty="0">
                <a:solidFill>
                  <a:schemeClr val="tx2"/>
                </a:solidFill>
              </a:rPr>
              <a:t>„Ich geh meilenweit für eine Camel“ hieß der Slogan. John Wayne war einst Testimonial der Marke, die unter anderem eine Rallye mit Expeditionscharakter für besonders verwegene Kerle ins Leben rief. </a:t>
            </a:r>
          </a:p>
          <a:p>
            <a:r>
              <a:rPr lang="de-DE" sz="1400" dirty="0">
                <a:solidFill>
                  <a:schemeClr val="tx2"/>
                </a:solidFill>
              </a:rPr>
              <a:t>In den 90er Jahren erfuhr die Marke dann eine komplette und umfassende Stilveränderung: Das Kamel wurde zum witzigen Plüschtier und Kinder Spielzeug, die Werbemotive zeigten witzige Wortspiele mit dem Kamel.</a:t>
            </a:r>
          </a:p>
          <a:p>
            <a:r>
              <a:rPr lang="de-DE" sz="1400" dirty="0">
                <a:solidFill>
                  <a:schemeClr val="tx2"/>
                </a:solidFill>
              </a:rPr>
              <a:t>Die lustige Werbung amüsierte zwar, aber Camel wurde nicht mehr mit urwüchsiger Männlichkeit, sondern mit kindlich-lustiger Verspieltheit verbunden.</a:t>
            </a:r>
          </a:p>
          <a:p>
            <a:r>
              <a:rPr lang="de-DE" sz="1400" dirty="0">
                <a:solidFill>
                  <a:schemeClr val="tx2"/>
                </a:solidFill>
              </a:rPr>
              <a:t>Die Marke verlor daraufhin erheblich an Marktanteil.</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61950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CB7E6EB2-E0EE-5BB9-3788-7A4617BB1317}"/>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Übung</a:t>
            </a:r>
          </a:p>
        </p:txBody>
      </p:sp>
      <p:sp>
        <p:nvSpPr>
          <p:cNvPr id="3" name="Inhaltsplatzhalter 2">
            <a:extLst>
              <a:ext uri="{FF2B5EF4-FFF2-40B4-BE49-F238E27FC236}">
                <a16:creationId xmlns:a16="http://schemas.microsoft.com/office/drawing/2014/main" id="{6D086B15-03B1-9E2E-9D0C-3F73A5EAF1ED}"/>
              </a:ext>
            </a:extLst>
          </p:cNvPr>
          <p:cNvSpPr>
            <a:spLocks noGrp="1"/>
          </p:cNvSpPr>
          <p:nvPr>
            <p:ph idx="1"/>
          </p:nvPr>
        </p:nvSpPr>
        <p:spPr>
          <a:xfrm>
            <a:off x="6172200" y="804672"/>
            <a:ext cx="5221224" cy="5230368"/>
          </a:xfrm>
        </p:spPr>
        <p:txBody>
          <a:bodyPr vert="horz" lIns="91440" tIns="45720" rIns="91440" bIns="45720" rtlCol="0" anchor="t">
            <a:spAutoFit/>
          </a:bodyPr>
          <a:lstStyle/>
          <a:p>
            <a:pPr marL="0" indent="0">
              <a:buNone/>
            </a:pPr>
            <a:r>
              <a:rPr lang="de-DE" sz="1400" dirty="0">
                <a:solidFill>
                  <a:schemeClr val="tx2"/>
                </a:solidFill>
                <a:hlinkClick r:id="rId2"/>
              </a:rPr>
              <a:t>https://s3-eu-west-1.amazonaws.com/gxmedia.galileo-press.de/supplements/3910/Wie_Design_wirkt_Download.zip</a:t>
            </a:r>
            <a:endParaRPr lang="de-DE" sz="1400" dirty="0">
              <a:solidFill>
                <a:schemeClr val="tx2"/>
              </a:solidFill>
            </a:endParaRPr>
          </a:p>
          <a:p>
            <a:pPr marL="0" indent="0">
              <a:buNone/>
            </a:pPr>
            <a:r>
              <a:rPr lang="de-DE" sz="1400" dirty="0">
                <a:solidFill>
                  <a:schemeClr val="tx2"/>
                </a:solidFill>
              </a:rPr>
              <a:t>Lade dir eine Vorlage für das Lebkuchenherz von dem angegebenen Link runter.</a:t>
            </a:r>
          </a:p>
          <a:p>
            <a:pPr marL="0" indent="0">
              <a:buNone/>
            </a:pPr>
            <a:r>
              <a:rPr lang="de-DE" sz="1400" dirty="0">
                <a:solidFill>
                  <a:schemeClr val="tx2"/>
                </a:solidFill>
              </a:rPr>
              <a:t>Wie würdest du das Lebkuchenherz des Grauens gestalten? Du darfst das Bild sowohl stilistisch verändern als auch das Umfeld. </a:t>
            </a:r>
          </a:p>
          <a:p>
            <a:pPr marL="0" indent="0">
              <a:buNone/>
            </a:pPr>
            <a:r>
              <a:rPr lang="de-DE" sz="1400" dirty="0">
                <a:solidFill>
                  <a:schemeClr val="tx2"/>
                </a:solidFill>
              </a:rPr>
              <a:t>Alternative: Gestalte ein Plakat für die „Tiroler </a:t>
            </a:r>
            <a:r>
              <a:rPr lang="de-DE" sz="1400" dirty="0" err="1">
                <a:solidFill>
                  <a:schemeClr val="tx2"/>
                </a:solidFill>
              </a:rPr>
              <a:t>Lebkuchenherzerl</a:t>
            </a:r>
            <a:r>
              <a:rPr lang="de-DE" sz="1400" dirty="0">
                <a:solidFill>
                  <a:schemeClr val="tx2"/>
                </a:solidFill>
              </a:rPr>
              <a:t>“, eine fiktive Volksmusikkapelle (je nach musikalischer Vorliebe unterscheidet sich das Herz des Grauens vielleicht gar nicht so sehr von dem der Volksmusik…)</a:t>
            </a:r>
          </a:p>
          <a:p>
            <a:pPr marL="0" indent="0">
              <a:buNone/>
            </a:pPr>
            <a:r>
              <a:rPr lang="de-DE" sz="1400" dirty="0">
                <a:solidFill>
                  <a:schemeClr val="tx2"/>
                </a:solidFill>
              </a:rPr>
              <a:t>Tipp zum Vorgehen: Gehe intuitiv vor! Halte fest, welche Assoziationen, Wahrnehmungs- und Vorstellungsbilder dir zum Thema „Grauen“ oder „Volksmusik“ einfallen. Überlege, wie du </a:t>
            </a:r>
          </a:p>
          <a:p>
            <a:pPr marL="342900" indent="-342900">
              <a:buFont typeface="+mj-lt"/>
              <a:buAutoNum type="arabicPeriod"/>
            </a:pPr>
            <a:r>
              <a:rPr lang="de-DE" sz="1400" dirty="0">
                <a:solidFill>
                  <a:schemeClr val="tx2"/>
                </a:solidFill>
              </a:rPr>
              <a:t>Das Umfeld gestaltest und </a:t>
            </a:r>
          </a:p>
          <a:p>
            <a:pPr marL="342900" indent="-342900">
              <a:buFont typeface="+mj-lt"/>
              <a:buAutoNum type="arabicPeriod"/>
            </a:pPr>
            <a:r>
              <a:rPr lang="de-DE" sz="1400" dirty="0">
                <a:solidFill>
                  <a:schemeClr val="tx2"/>
                </a:solidFill>
              </a:rPr>
              <a:t>Das Herz stilistisch darstellen musst, um diese Assoziationsräume beim Betrachter auszulösen. Denke daran, dass es nicht darum geht, deine Vorstellungsbilder einfach abzubilden – du musst sie beim Betrachter als innere Bilder auslösen</a:t>
            </a:r>
          </a:p>
        </p:txBody>
      </p:sp>
    </p:spTree>
    <p:extLst>
      <p:ext uri="{BB962C8B-B14F-4D97-AF65-F5344CB8AC3E}">
        <p14:creationId xmlns:p14="http://schemas.microsoft.com/office/powerpoint/2010/main" val="150705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BC83F768-74A3-B009-0C5F-C7CC34B76A4B}"/>
              </a:ext>
            </a:extLst>
          </p:cNvPr>
          <p:cNvSpPr>
            <a:spLocks noGrp="1"/>
          </p:cNvSpPr>
          <p:nvPr>
            <p:ph type="title"/>
          </p:nvPr>
        </p:nvSpPr>
        <p:spPr>
          <a:xfrm>
            <a:off x="1179226" y="1755073"/>
            <a:ext cx="9833548" cy="1066802"/>
          </a:xfrm>
        </p:spPr>
        <p:txBody>
          <a:bodyPr anchor="b">
            <a:normAutofit fontScale="90000"/>
          </a:bodyPr>
          <a:lstStyle/>
          <a:p>
            <a:r>
              <a:rPr lang="de-DE" sz="3600">
                <a:solidFill>
                  <a:schemeClr val="tx2"/>
                </a:solidFill>
              </a:rPr>
              <a:t>Die Mechanismen der Designwirkung in der Praxis</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A4B0C757-BD93-9BBB-3B1F-82120467D456}"/>
              </a:ext>
            </a:extLst>
          </p:cNvPr>
          <p:cNvSpPr>
            <a:spLocks noGrp="1"/>
          </p:cNvSpPr>
          <p:nvPr>
            <p:ph idx="1"/>
          </p:nvPr>
        </p:nvSpPr>
        <p:spPr>
          <a:xfrm>
            <a:off x="1179226" y="3049325"/>
            <a:ext cx="9833548" cy="2945574"/>
          </a:xfrm>
        </p:spPr>
        <p:txBody>
          <a:bodyPr vert="horz" lIns="91440" tIns="45720" rIns="91440" bIns="45720" rtlCol="0" anchor="t">
            <a:spAutoFit/>
          </a:bodyPr>
          <a:lstStyle/>
          <a:p>
            <a:r>
              <a:rPr lang="de-DE" sz="1400" dirty="0">
                <a:solidFill>
                  <a:schemeClr val="tx2"/>
                </a:solidFill>
              </a:rPr>
              <a:t>Die beschriebenen grundlegenden Mechanismen der Designwirkung gelten für alle Arten von Designs (Werbeanzeigen, Werbeplakate, Werbefilme, Logos, Corporate Designs, Infografiken, Webshop-Design, Produkt- oder Verpackungsdesign)</a:t>
            </a:r>
          </a:p>
          <a:p>
            <a:r>
              <a:rPr lang="de-DE" sz="1400" dirty="0">
                <a:solidFill>
                  <a:schemeClr val="tx2"/>
                </a:solidFill>
              </a:rPr>
              <a:t>Das Design knüpft  immer an Vorerfahrungen, Erinnerungen oder Sehnsüchte des Betrachters an und löst ganze Welten in seinem Kopf aus</a:t>
            </a:r>
          </a:p>
          <a:p>
            <a:r>
              <a:rPr lang="de-DE" sz="1400" dirty="0">
                <a:solidFill>
                  <a:schemeClr val="tx2"/>
                </a:solidFill>
              </a:rPr>
              <a:t>Es findet immer ein Dialog zwischen Design und Betrachter statt</a:t>
            </a:r>
          </a:p>
          <a:p>
            <a:r>
              <a:rPr lang="de-DE" sz="1400" dirty="0">
                <a:solidFill>
                  <a:schemeClr val="tx2"/>
                </a:solidFill>
              </a:rPr>
              <a:t>Immer gilt, </a:t>
            </a:r>
            <a:r>
              <a:rPr lang="de-DE" sz="1400" dirty="0" err="1">
                <a:solidFill>
                  <a:schemeClr val="tx2"/>
                </a:solidFill>
              </a:rPr>
              <a:t>dasss</a:t>
            </a:r>
            <a:r>
              <a:rPr lang="de-DE" sz="1400" dirty="0">
                <a:solidFill>
                  <a:schemeClr val="tx2"/>
                </a:solidFill>
              </a:rPr>
              <a:t> Umfeld und Machart bzw. Stil die Bedeutungszusammenhänge verändern und dem Design seine emotionale Anmutung verleihen</a:t>
            </a:r>
          </a:p>
        </p:txBody>
      </p:sp>
    </p:spTree>
    <p:extLst>
      <p:ext uri="{BB962C8B-B14F-4D97-AF65-F5344CB8AC3E}">
        <p14:creationId xmlns:p14="http://schemas.microsoft.com/office/powerpoint/2010/main" val="406243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DB752718-A952-188D-1C7D-8CF42C75BD4A}"/>
              </a:ext>
            </a:extLst>
          </p:cNvPr>
          <p:cNvSpPr>
            <a:spLocks noGrp="1"/>
          </p:cNvSpPr>
          <p:nvPr>
            <p:ph type="title"/>
          </p:nvPr>
        </p:nvSpPr>
        <p:spPr>
          <a:xfrm>
            <a:off x="1026826" y="991082"/>
            <a:ext cx="9833548" cy="1325563"/>
          </a:xfrm>
        </p:spPr>
        <p:txBody>
          <a:bodyPr anchor="b">
            <a:normAutofit/>
          </a:bodyPr>
          <a:lstStyle/>
          <a:p>
            <a:pPr algn="ctr"/>
            <a:r>
              <a:rPr lang="de-DE" sz="3600">
                <a:solidFill>
                  <a:schemeClr val="tx2"/>
                </a:solidFill>
              </a:rPr>
              <a:t>Beispiel Werbefilm</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23648CAA-7A5E-C796-4052-1FAA0FC8E00F}"/>
              </a:ext>
            </a:extLst>
          </p:cNvPr>
          <p:cNvSpPr>
            <a:spLocks noGrp="1"/>
          </p:cNvSpPr>
          <p:nvPr>
            <p:ph idx="1"/>
          </p:nvPr>
        </p:nvSpPr>
        <p:spPr>
          <a:xfrm>
            <a:off x="1026826" y="2726052"/>
            <a:ext cx="9833548" cy="2866426"/>
          </a:xfrm>
        </p:spPr>
        <p:txBody>
          <a:bodyPr vert="horz" lIns="91440" tIns="45720" rIns="91440" bIns="45720" rtlCol="0" anchor="t">
            <a:spAutoFit/>
          </a:bodyPr>
          <a:lstStyle/>
          <a:p>
            <a:r>
              <a:rPr lang="de-DE" sz="1400" dirty="0">
                <a:solidFill>
                  <a:schemeClr val="tx2"/>
                </a:solidFill>
              </a:rPr>
              <a:t>Werbebotschaft eines Werbefilms für Streichfett sind z. B. guter Geschmack oder natürliche Zutaten</a:t>
            </a:r>
          </a:p>
          <a:p>
            <a:r>
              <a:rPr lang="de-DE" sz="1400" dirty="0">
                <a:solidFill>
                  <a:schemeClr val="tx2"/>
                </a:solidFill>
              </a:rPr>
              <a:t>Diese Produktinformationen sind formal </a:t>
            </a:r>
            <a:r>
              <a:rPr lang="de-DE" sz="1400" dirty="0" err="1">
                <a:solidFill>
                  <a:schemeClr val="tx2"/>
                </a:solidFill>
              </a:rPr>
              <a:t>eingebetten</a:t>
            </a:r>
            <a:r>
              <a:rPr lang="de-DE" sz="1400" dirty="0">
                <a:solidFill>
                  <a:schemeClr val="tx2"/>
                </a:solidFill>
              </a:rPr>
              <a:t> in eine Geschichte, bei der man eine glückliche Familie an einem Frühstückstisch sieht</a:t>
            </a:r>
          </a:p>
          <a:p>
            <a:r>
              <a:rPr lang="de-DE" sz="1400" dirty="0">
                <a:solidFill>
                  <a:schemeClr val="tx2"/>
                </a:solidFill>
              </a:rPr>
              <a:t>Assoziationsraum zwischen Zuschauer und Film -&gt; Vielzahl von Erinnerungen und Gefühle aufgerufen, die für die emotionale Färbung des Produkts, der Marke und des </a:t>
            </a:r>
            <a:r>
              <a:rPr lang="de-DE" sz="1400" dirty="0" err="1">
                <a:solidFill>
                  <a:schemeClr val="tx2"/>
                </a:solidFill>
              </a:rPr>
              <a:t>Werbefilsm</a:t>
            </a:r>
            <a:r>
              <a:rPr lang="de-DE" sz="1400" dirty="0">
                <a:solidFill>
                  <a:schemeClr val="tx2"/>
                </a:solidFill>
              </a:rPr>
              <a:t> </a:t>
            </a:r>
            <a:r>
              <a:rPr lang="de-DE" sz="1400" dirty="0" err="1">
                <a:solidFill>
                  <a:schemeClr val="tx2"/>
                </a:solidFill>
              </a:rPr>
              <a:t>verantortlich</a:t>
            </a:r>
            <a:r>
              <a:rPr lang="de-DE" sz="1400" dirty="0">
                <a:solidFill>
                  <a:schemeClr val="tx2"/>
                </a:solidFill>
              </a:rPr>
              <a:t> sind:</a:t>
            </a:r>
          </a:p>
          <a:p>
            <a:pPr lvl="1"/>
            <a:r>
              <a:rPr lang="de-DE" sz="1400" dirty="0">
                <a:solidFill>
                  <a:schemeClr val="tx2"/>
                </a:solidFill>
              </a:rPr>
              <a:t>Themen: Familie, Partnerschaft, Kinder, Alltag, Sonntag</a:t>
            </a:r>
          </a:p>
          <a:p>
            <a:r>
              <a:rPr lang="de-DE" sz="1400" dirty="0">
                <a:solidFill>
                  <a:schemeClr val="tx2"/>
                </a:solidFill>
              </a:rPr>
              <a:t>Unterschwellig wird mehr als nur Geschmack und Natürlichkeit kommuniziert </a:t>
            </a:r>
          </a:p>
          <a:p>
            <a:pPr lvl="1"/>
            <a:r>
              <a:rPr lang="de-DE" sz="1400" dirty="0">
                <a:solidFill>
                  <a:schemeClr val="tx2"/>
                </a:solidFill>
              </a:rPr>
              <a:t>Botschaft: Wenn du diese Marke kaufst, dann kannst du glückliche Momente in der Familie erleben – oder du kannst zumindest so tun, wenn deine Realität anders aussieht</a:t>
            </a:r>
          </a:p>
          <a:p>
            <a:r>
              <a:rPr lang="de-DE" sz="1400" dirty="0">
                <a:solidFill>
                  <a:schemeClr val="tx2"/>
                </a:solidFill>
              </a:rPr>
              <a:t>Sieht man statt klassischer Familie zwei Männer oder zwei Frauen die gemeinsam frühstücken, steht die Marke unter Umständen auch noch für Modernität und Toleranz</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53664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13" name="Freeform: Shape 12">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7" name="Freeform: Shape 16">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latin typeface="Raleway" pitchFamily="2" charset="0"/>
              </a:endParaRPr>
            </a:p>
          </p:txBody>
        </p:sp>
        <p:sp>
          <p:nvSpPr>
            <p:cNvPr id="18" name="Freeform: Shape 17">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9" name="Freeform: Shape 18">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00FCB02A-46B3-56E1-B8DD-3AD2B390A2D4}"/>
              </a:ext>
            </a:extLst>
          </p:cNvPr>
          <p:cNvSpPr>
            <a:spLocks noGrp="1"/>
          </p:cNvSpPr>
          <p:nvPr>
            <p:ph type="title"/>
          </p:nvPr>
        </p:nvSpPr>
        <p:spPr>
          <a:xfrm>
            <a:off x="3033466" y="991261"/>
            <a:ext cx="5754696" cy="1837349"/>
          </a:xfrm>
        </p:spPr>
        <p:txBody>
          <a:bodyPr anchor="ctr">
            <a:normAutofit/>
          </a:bodyPr>
          <a:lstStyle/>
          <a:p>
            <a:pPr algn="ctr"/>
            <a:r>
              <a:rPr lang="de-DE" sz="3600">
                <a:solidFill>
                  <a:schemeClr val="tx2"/>
                </a:solidFill>
              </a:rPr>
              <a:t>Erklärung zum Test</a:t>
            </a:r>
          </a:p>
        </p:txBody>
      </p:sp>
      <p:sp>
        <p:nvSpPr>
          <p:cNvPr id="3" name="Inhaltsplatzhalter 2">
            <a:extLst>
              <a:ext uri="{FF2B5EF4-FFF2-40B4-BE49-F238E27FC236}">
                <a16:creationId xmlns:a16="http://schemas.microsoft.com/office/drawing/2014/main" id="{B0130A00-8D74-E72F-749E-62F106C1472A}"/>
              </a:ext>
            </a:extLst>
          </p:cNvPr>
          <p:cNvSpPr>
            <a:spLocks noGrp="1"/>
          </p:cNvSpPr>
          <p:nvPr>
            <p:ph idx="1"/>
          </p:nvPr>
        </p:nvSpPr>
        <p:spPr>
          <a:xfrm>
            <a:off x="3055954" y="2979336"/>
            <a:ext cx="5709721" cy="2430864"/>
          </a:xfrm>
        </p:spPr>
        <p:txBody>
          <a:bodyPr vert="horz" lIns="91440" tIns="45720" rIns="91440" bIns="45720" rtlCol="0" anchor="t">
            <a:spAutoFit/>
          </a:bodyPr>
          <a:lstStyle/>
          <a:p>
            <a:r>
              <a:rPr lang="de-DE" sz="1400" dirty="0">
                <a:solidFill>
                  <a:schemeClr val="tx2"/>
                </a:solidFill>
              </a:rPr>
              <a:t>Die Experimente mit </a:t>
            </a:r>
            <a:r>
              <a:rPr lang="de-DE" sz="1400" dirty="0" err="1">
                <a:solidFill>
                  <a:schemeClr val="tx2"/>
                </a:solidFill>
              </a:rPr>
              <a:t>Maluma</a:t>
            </a:r>
            <a:r>
              <a:rPr lang="de-DE" sz="1400" dirty="0">
                <a:solidFill>
                  <a:schemeClr val="tx2"/>
                </a:solidFill>
              </a:rPr>
              <a:t> und </a:t>
            </a:r>
            <a:r>
              <a:rPr lang="de-DE" sz="1400" dirty="0" err="1">
                <a:solidFill>
                  <a:schemeClr val="tx2"/>
                </a:solidFill>
              </a:rPr>
              <a:t>Takete</a:t>
            </a:r>
            <a:r>
              <a:rPr lang="de-DE" sz="1400" dirty="0">
                <a:solidFill>
                  <a:schemeClr val="tx2"/>
                </a:solidFill>
              </a:rPr>
              <a:t> (1929) gehen auf den Gestaltungspsychologen Wolfgang Köhler zurück.</a:t>
            </a:r>
          </a:p>
          <a:p>
            <a:r>
              <a:rPr lang="de-DE" sz="1400" dirty="0">
                <a:solidFill>
                  <a:schemeClr val="tx2"/>
                </a:solidFill>
              </a:rPr>
              <a:t>In 90 % der Fälle ordneten die Versuchspersonen </a:t>
            </a:r>
            <a:r>
              <a:rPr lang="de-DE" sz="1400" dirty="0" err="1">
                <a:solidFill>
                  <a:schemeClr val="tx2"/>
                </a:solidFill>
              </a:rPr>
              <a:t>Maluma</a:t>
            </a:r>
            <a:r>
              <a:rPr lang="de-DE" sz="1400" dirty="0">
                <a:solidFill>
                  <a:schemeClr val="tx2"/>
                </a:solidFill>
              </a:rPr>
              <a:t> der runden Form und </a:t>
            </a:r>
            <a:r>
              <a:rPr lang="de-DE" sz="1400" dirty="0" err="1">
                <a:solidFill>
                  <a:schemeClr val="tx2"/>
                </a:solidFill>
              </a:rPr>
              <a:t>Takete</a:t>
            </a:r>
            <a:r>
              <a:rPr lang="de-DE" sz="1400" dirty="0">
                <a:solidFill>
                  <a:schemeClr val="tx2"/>
                </a:solidFill>
              </a:rPr>
              <a:t> der eckigen Form zu</a:t>
            </a:r>
          </a:p>
          <a:p>
            <a:r>
              <a:rPr lang="de-DE" sz="1400" dirty="0">
                <a:solidFill>
                  <a:schemeClr val="tx2"/>
                </a:solidFill>
              </a:rPr>
              <a:t>Köhler zeigte mit dem Experiment, dass alles Wahrgenommene – egal ob Bilder oder Sprachen – mit bestimmten Anmutungen (Gestaltungsqualitäten) und Wirkungen verbunden werden, die man nur intuitiv erfassen kann.</a:t>
            </a:r>
          </a:p>
          <a:p>
            <a:r>
              <a:rPr lang="de-DE" sz="1400" dirty="0">
                <a:solidFill>
                  <a:schemeClr val="tx2"/>
                </a:solidFill>
              </a:rPr>
              <a:t>Wirkungen entstehen in diesem Zusammenspiel zwischen Design und Betrachter. Sie sind aber nicht völlig individuell oder beliebig.</a:t>
            </a:r>
          </a:p>
        </p:txBody>
      </p:sp>
    </p:spTree>
    <p:extLst>
      <p:ext uri="{BB962C8B-B14F-4D97-AF65-F5344CB8AC3E}">
        <p14:creationId xmlns:p14="http://schemas.microsoft.com/office/powerpoint/2010/main" val="37273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F42F6F-FDA2-4441-805F-CF30FBC99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5F3AF938-3C97-8C4B-6CDA-AFDFA62E444F}"/>
              </a:ext>
            </a:extLst>
          </p:cNvPr>
          <p:cNvSpPr>
            <a:spLocks noGrp="1"/>
          </p:cNvSpPr>
          <p:nvPr>
            <p:ph type="title"/>
          </p:nvPr>
        </p:nvSpPr>
        <p:spPr>
          <a:xfrm>
            <a:off x="0" y="4586723"/>
            <a:ext cx="5946579" cy="1514185"/>
          </a:xfrm>
        </p:spPr>
        <p:txBody>
          <a:bodyPr vert="horz" lIns="91440" tIns="45720" rIns="91440" bIns="45720" rtlCol="0" anchor="t">
            <a:normAutofit/>
          </a:bodyPr>
          <a:lstStyle/>
          <a:p>
            <a:pPr algn="r"/>
            <a:r>
              <a:rPr lang="en-US" sz="4000" dirty="0" err="1">
                <a:solidFill>
                  <a:schemeClr val="tx2"/>
                </a:solidFill>
              </a:rPr>
              <a:t>Beispiel</a:t>
            </a:r>
            <a:r>
              <a:rPr lang="en-US" sz="4000" dirty="0">
                <a:solidFill>
                  <a:schemeClr val="tx2"/>
                </a:solidFill>
              </a:rPr>
              <a:t> </a:t>
            </a:r>
            <a:r>
              <a:rPr lang="en-US" sz="4000" dirty="0" err="1">
                <a:solidFill>
                  <a:schemeClr val="tx2"/>
                </a:solidFill>
              </a:rPr>
              <a:t>Webshop</a:t>
            </a:r>
            <a:r>
              <a:rPr lang="en-US" sz="4000" dirty="0">
                <a:solidFill>
                  <a:schemeClr val="tx2"/>
                </a:solidFill>
              </a:rPr>
              <a:t> Design</a:t>
            </a:r>
          </a:p>
        </p:txBody>
      </p:sp>
      <p:grpSp>
        <p:nvGrpSpPr>
          <p:cNvPr id="12" name="Group 11">
            <a:extLst>
              <a:ext uri="{FF2B5EF4-FFF2-40B4-BE49-F238E27FC236}">
                <a16:creationId xmlns:a16="http://schemas.microsoft.com/office/drawing/2014/main" id="{18226A8C-7793-4AE1-93F3-C51E771AB9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8099" y="0"/>
            <a:ext cx="3743596" cy="3921836"/>
            <a:chOff x="8310716" y="0"/>
            <a:chExt cx="3878237" cy="4062888"/>
          </a:xfrm>
        </p:grpSpPr>
        <p:sp>
          <p:nvSpPr>
            <p:cNvPr id="13" name="Freeform: Shape 12">
              <a:extLst>
                <a:ext uri="{FF2B5EF4-FFF2-40B4-BE49-F238E27FC236}">
                  <a16:creationId xmlns:a16="http://schemas.microsoft.com/office/drawing/2014/main" id="{33835AF5-9945-4DCC-B810-B2A76714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10716" y="1"/>
              <a:ext cx="3878236" cy="4062887"/>
            </a:xfrm>
            <a:custGeom>
              <a:avLst/>
              <a:gdLst>
                <a:gd name="connsiteX0" fmla="*/ 458236 w 3878236"/>
                <a:gd name="connsiteY0" fmla="*/ 0 h 4062887"/>
                <a:gd name="connsiteX1" fmla="*/ 626135 w 3878236"/>
                <a:gd name="connsiteY1" fmla="*/ 0 h 4062887"/>
                <a:gd name="connsiteX2" fmla="*/ 541802 w 3878236"/>
                <a:gd name="connsiteY2" fmla="*/ 96785 h 4062887"/>
                <a:gd name="connsiteX3" fmla="*/ 393588 w 3878236"/>
                <a:gd name="connsiteY3" fmla="*/ 301059 h 4062887"/>
                <a:gd name="connsiteX4" fmla="*/ 267407 w 3878236"/>
                <a:gd name="connsiteY4" fmla="*/ 519085 h 4062887"/>
                <a:gd name="connsiteX5" fmla="*/ 239453 w 3878236"/>
                <a:gd name="connsiteY5" fmla="*/ 575472 h 4062887"/>
                <a:gd name="connsiteX6" fmla="*/ 225864 w 3878236"/>
                <a:gd name="connsiteY6" fmla="*/ 603893 h 4062887"/>
                <a:gd name="connsiteX7" fmla="*/ 212955 w 3878236"/>
                <a:gd name="connsiteY7" fmla="*/ 632590 h 4062887"/>
                <a:gd name="connsiteX8" fmla="*/ 188301 w 3878236"/>
                <a:gd name="connsiteY8" fmla="*/ 690444 h 4062887"/>
                <a:gd name="connsiteX9" fmla="*/ 165201 w 3878236"/>
                <a:gd name="connsiteY9" fmla="*/ 748939 h 4062887"/>
                <a:gd name="connsiteX10" fmla="*/ 90074 w 3878236"/>
                <a:gd name="connsiteY10" fmla="*/ 988511 h 4062887"/>
                <a:gd name="connsiteX11" fmla="*/ 29119 w 3878236"/>
                <a:gd name="connsiteY11" fmla="*/ 1484891 h 4062887"/>
                <a:gd name="connsiteX12" fmla="*/ 54743 w 3878236"/>
                <a:gd name="connsiteY12" fmla="*/ 1732714 h 4062887"/>
                <a:gd name="connsiteX13" fmla="*/ 132976 w 3878236"/>
                <a:gd name="connsiteY13" fmla="*/ 1969719 h 4062887"/>
                <a:gd name="connsiteX14" fmla="*/ 159959 w 3878236"/>
                <a:gd name="connsiteY14" fmla="*/ 2026381 h 4062887"/>
                <a:gd name="connsiteX15" fmla="*/ 189951 w 3878236"/>
                <a:gd name="connsiteY15" fmla="*/ 2081758 h 4062887"/>
                <a:gd name="connsiteX16" fmla="*/ 256439 w 3878236"/>
                <a:gd name="connsiteY16" fmla="*/ 2189121 h 4062887"/>
                <a:gd name="connsiteX17" fmla="*/ 329818 w 3878236"/>
                <a:gd name="connsiteY17" fmla="*/ 2292816 h 4062887"/>
                <a:gd name="connsiteX18" fmla="*/ 408438 w 3878236"/>
                <a:gd name="connsiteY18" fmla="*/ 2393577 h 4062887"/>
                <a:gd name="connsiteX19" fmla="*/ 572086 w 3878236"/>
                <a:gd name="connsiteY19" fmla="*/ 2592900 h 4062887"/>
                <a:gd name="connsiteX20" fmla="*/ 653909 w 3878236"/>
                <a:gd name="connsiteY20" fmla="*/ 2693936 h 4062887"/>
                <a:gd name="connsiteX21" fmla="*/ 733500 w 3878236"/>
                <a:gd name="connsiteY21" fmla="*/ 2796256 h 4062887"/>
                <a:gd name="connsiteX22" fmla="*/ 813091 w 3878236"/>
                <a:gd name="connsiteY22" fmla="*/ 2895093 h 4062887"/>
                <a:gd name="connsiteX23" fmla="*/ 896273 w 3878236"/>
                <a:gd name="connsiteY23" fmla="*/ 2990536 h 4062887"/>
                <a:gd name="connsiteX24" fmla="*/ 1072636 w 3878236"/>
                <a:gd name="connsiteY24" fmla="*/ 3170513 h 4062887"/>
                <a:gd name="connsiteX25" fmla="*/ 1468747 w 3878236"/>
                <a:gd name="connsiteY25" fmla="*/ 3470964 h 4062887"/>
                <a:gd name="connsiteX26" fmla="*/ 1687720 w 3878236"/>
                <a:gd name="connsiteY26" fmla="*/ 3583919 h 4062887"/>
                <a:gd name="connsiteX27" fmla="*/ 1918825 w 3878236"/>
                <a:gd name="connsiteY27" fmla="*/ 3669278 h 4062887"/>
                <a:gd name="connsiteX28" fmla="*/ 2159540 w 3878236"/>
                <a:gd name="connsiteY28" fmla="*/ 3728230 h 4062887"/>
                <a:gd name="connsiteX29" fmla="*/ 2407729 w 3878236"/>
                <a:gd name="connsiteY29" fmla="*/ 3761238 h 4062887"/>
                <a:gd name="connsiteX30" fmla="*/ 2660479 w 3878236"/>
                <a:gd name="connsiteY30" fmla="*/ 3771598 h 4062887"/>
                <a:gd name="connsiteX31" fmla="*/ 2723278 w 3878236"/>
                <a:gd name="connsiteY31" fmla="*/ 3771139 h 4062887"/>
                <a:gd name="connsiteX32" fmla="*/ 2754047 w 3878236"/>
                <a:gd name="connsiteY32" fmla="*/ 3770406 h 4062887"/>
                <a:gd name="connsiteX33" fmla="*/ 2784719 w 3878236"/>
                <a:gd name="connsiteY33" fmla="*/ 3768938 h 4062887"/>
                <a:gd name="connsiteX34" fmla="*/ 2906629 w 3878236"/>
                <a:gd name="connsiteY34" fmla="*/ 3758853 h 4062887"/>
                <a:gd name="connsiteX35" fmla="*/ 3376896 w 3878236"/>
                <a:gd name="connsiteY35" fmla="*/ 3638838 h 4062887"/>
                <a:gd name="connsiteX36" fmla="*/ 3599460 w 3878236"/>
                <a:gd name="connsiteY36" fmla="*/ 3534685 h 4062887"/>
                <a:gd name="connsiteX37" fmla="*/ 3814356 w 3878236"/>
                <a:gd name="connsiteY37" fmla="*/ 3407976 h 4062887"/>
                <a:gd name="connsiteX38" fmla="*/ 3878236 w 3878236"/>
                <a:gd name="connsiteY38" fmla="*/ 3364122 h 4062887"/>
                <a:gd name="connsiteX39" fmla="*/ 3878236 w 3878236"/>
                <a:gd name="connsiteY39" fmla="*/ 3711785 h 4062887"/>
                <a:gd name="connsiteX40" fmla="*/ 3754080 w 3878236"/>
                <a:gd name="connsiteY40" fmla="*/ 3788192 h 4062887"/>
                <a:gd name="connsiteX41" fmla="*/ 3499971 w 3878236"/>
                <a:gd name="connsiteY41" fmla="*/ 3910041 h 4062887"/>
                <a:gd name="connsiteX42" fmla="*/ 2943222 w 3878236"/>
                <a:gd name="connsiteY42" fmla="*/ 4051144 h 4062887"/>
                <a:gd name="connsiteX43" fmla="*/ 2799278 w 3878236"/>
                <a:gd name="connsiteY43" fmla="*/ 4061321 h 4062887"/>
                <a:gd name="connsiteX44" fmla="*/ 2763268 w 3878236"/>
                <a:gd name="connsiteY44" fmla="*/ 4062604 h 4062887"/>
                <a:gd name="connsiteX45" fmla="*/ 2727355 w 3878236"/>
                <a:gd name="connsiteY45" fmla="*/ 4062788 h 4062887"/>
                <a:gd name="connsiteX46" fmla="*/ 2656790 w 3878236"/>
                <a:gd name="connsiteY46" fmla="*/ 4061963 h 4062887"/>
                <a:gd name="connsiteX47" fmla="*/ 2516924 w 3878236"/>
                <a:gd name="connsiteY47" fmla="*/ 4056461 h 4062887"/>
                <a:gd name="connsiteX48" fmla="*/ 2376959 w 3878236"/>
                <a:gd name="connsiteY48" fmla="*/ 4043809 h 4062887"/>
                <a:gd name="connsiteX49" fmla="*/ 2098196 w 3878236"/>
                <a:gd name="connsiteY49" fmla="*/ 3998700 h 4062887"/>
                <a:gd name="connsiteX50" fmla="*/ 1825645 w 3878236"/>
                <a:gd name="connsiteY50" fmla="*/ 3920860 h 4062887"/>
                <a:gd name="connsiteX51" fmla="*/ 1566586 w 3878236"/>
                <a:gd name="connsiteY51" fmla="*/ 3807996 h 4062887"/>
                <a:gd name="connsiteX52" fmla="*/ 1328784 w 3878236"/>
                <a:gd name="connsiteY52" fmla="*/ 3661117 h 4062887"/>
                <a:gd name="connsiteX53" fmla="*/ 930925 w 3878236"/>
                <a:gd name="connsiteY53" fmla="*/ 3291079 h 4062887"/>
                <a:gd name="connsiteX54" fmla="*/ 769122 w 3878236"/>
                <a:gd name="connsiteY54" fmla="*/ 3081303 h 4062887"/>
                <a:gd name="connsiteX55" fmla="*/ 626149 w 3878236"/>
                <a:gd name="connsiteY55" fmla="*/ 2862544 h 4062887"/>
                <a:gd name="connsiteX56" fmla="*/ 559467 w 3878236"/>
                <a:gd name="connsiteY56" fmla="*/ 2753990 h 4062887"/>
                <a:gd name="connsiteX57" fmla="*/ 490165 w 3878236"/>
                <a:gd name="connsiteY57" fmla="*/ 2647269 h 4062887"/>
                <a:gd name="connsiteX58" fmla="*/ 345542 w 3878236"/>
                <a:gd name="connsiteY58" fmla="*/ 2434743 h 4062887"/>
                <a:gd name="connsiteX59" fmla="*/ 274784 w 3878236"/>
                <a:gd name="connsiteY59" fmla="*/ 2326648 h 4062887"/>
                <a:gd name="connsiteX60" fmla="*/ 207422 w 3878236"/>
                <a:gd name="connsiteY60" fmla="*/ 2216167 h 4062887"/>
                <a:gd name="connsiteX61" fmla="*/ 93956 w 3878236"/>
                <a:gd name="connsiteY61" fmla="*/ 1984388 h 4062887"/>
                <a:gd name="connsiteX62" fmla="*/ 22422 w 3878236"/>
                <a:gd name="connsiteY62" fmla="*/ 1738399 h 4062887"/>
                <a:gd name="connsiteX63" fmla="*/ 0 w 3878236"/>
                <a:gd name="connsiteY63" fmla="*/ 1484891 h 4062887"/>
                <a:gd name="connsiteX64" fmla="*/ 200337 w 3878236"/>
                <a:gd name="connsiteY64" fmla="*/ 491671 h 4062887"/>
                <a:gd name="connsiteX65" fmla="*/ 308076 w 3878236"/>
                <a:gd name="connsiteY65" fmla="*/ 256776 h 4062887"/>
                <a:gd name="connsiteX66" fmla="*/ 437072 w 3878236"/>
                <a:gd name="connsiteY66" fmla="*/ 30498 h 40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78236" h="4062887">
                  <a:moveTo>
                    <a:pt x="458236" y="0"/>
                  </a:moveTo>
                  <a:lnTo>
                    <a:pt x="626135" y="0"/>
                  </a:lnTo>
                  <a:lnTo>
                    <a:pt x="541802" y="96785"/>
                  </a:lnTo>
                  <a:cubicBezTo>
                    <a:pt x="489388" y="162616"/>
                    <a:pt x="439790" y="230737"/>
                    <a:pt x="393588" y="301059"/>
                  </a:cubicBezTo>
                  <a:cubicBezTo>
                    <a:pt x="348163" y="371748"/>
                    <a:pt x="305261" y="444179"/>
                    <a:pt x="267407" y="519085"/>
                  </a:cubicBezTo>
                  <a:cubicBezTo>
                    <a:pt x="257604" y="537697"/>
                    <a:pt x="248480" y="556584"/>
                    <a:pt x="239453" y="575472"/>
                  </a:cubicBezTo>
                  <a:lnTo>
                    <a:pt x="225864" y="603893"/>
                  </a:lnTo>
                  <a:lnTo>
                    <a:pt x="212955" y="632590"/>
                  </a:lnTo>
                  <a:cubicBezTo>
                    <a:pt x="204511" y="651753"/>
                    <a:pt x="195969" y="670915"/>
                    <a:pt x="188301" y="690444"/>
                  </a:cubicBezTo>
                  <a:cubicBezTo>
                    <a:pt x="180633" y="709972"/>
                    <a:pt x="172189" y="729227"/>
                    <a:pt x="165201" y="748939"/>
                  </a:cubicBezTo>
                  <a:cubicBezTo>
                    <a:pt x="135305" y="827237"/>
                    <a:pt x="109971" y="907186"/>
                    <a:pt x="90074" y="988511"/>
                  </a:cubicBezTo>
                  <a:cubicBezTo>
                    <a:pt x="49696" y="1150792"/>
                    <a:pt x="29022" y="1317842"/>
                    <a:pt x="29119" y="1484891"/>
                  </a:cubicBezTo>
                  <a:cubicBezTo>
                    <a:pt x="29604" y="1568141"/>
                    <a:pt x="37855" y="1651207"/>
                    <a:pt x="54743" y="1732714"/>
                  </a:cubicBezTo>
                  <a:cubicBezTo>
                    <a:pt x="72506" y="1814039"/>
                    <a:pt x="98227" y="1893621"/>
                    <a:pt x="132976" y="1969719"/>
                  </a:cubicBezTo>
                  <a:cubicBezTo>
                    <a:pt x="141226" y="1988882"/>
                    <a:pt x="150835" y="2007585"/>
                    <a:pt x="159959" y="2026381"/>
                  </a:cubicBezTo>
                  <a:cubicBezTo>
                    <a:pt x="169860" y="2044901"/>
                    <a:pt x="179274" y="2063604"/>
                    <a:pt x="189951" y="2081758"/>
                  </a:cubicBezTo>
                  <a:cubicBezTo>
                    <a:pt x="210334" y="2118432"/>
                    <a:pt x="233046" y="2154006"/>
                    <a:pt x="256439" y="2189121"/>
                  </a:cubicBezTo>
                  <a:cubicBezTo>
                    <a:pt x="279734" y="2224328"/>
                    <a:pt x="304679" y="2258617"/>
                    <a:pt x="329818" y="2292816"/>
                  </a:cubicBezTo>
                  <a:cubicBezTo>
                    <a:pt x="355345" y="2326740"/>
                    <a:pt x="381844" y="2360204"/>
                    <a:pt x="408438" y="2393577"/>
                  </a:cubicBezTo>
                  <a:cubicBezTo>
                    <a:pt x="461725" y="2460416"/>
                    <a:pt x="517440" y="2525879"/>
                    <a:pt x="572086" y="2592900"/>
                  </a:cubicBezTo>
                  <a:cubicBezTo>
                    <a:pt x="599554" y="2626273"/>
                    <a:pt x="626926" y="2659921"/>
                    <a:pt x="653909" y="2693936"/>
                  </a:cubicBezTo>
                  <a:cubicBezTo>
                    <a:pt x="680796" y="2727676"/>
                    <a:pt x="707487" y="2763525"/>
                    <a:pt x="733500" y="2796256"/>
                  </a:cubicBezTo>
                  <a:cubicBezTo>
                    <a:pt x="759319" y="2829813"/>
                    <a:pt x="786399" y="2862362"/>
                    <a:pt x="813091" y="2895093"/>
                  </a:cubicBezTo>
                  <a:cubicBezTo>
                    <a:pt x="840560" y="2927274"/>
                    <a:pt x="867834" y="2959455"/>
                    <a:pt x="896273" y="2990536"/>
                  </a:cubicBezTo>
                  <a:cubicBezTo>
                    <a:pt x="952764" y="3053066"/>
                    <a:pt x="1011486" y="3113302"/>
                    <a:pt x="1072636" y="3170513"/>
                  </a:cubicBezTo>
                  <a:cubicBezTo>
                    <a:pt x="1195128" y="3284660"/>
                    <a:pt x="1327328" y="3386522"/>
                    <a:pt x="1468747" y="3470964"/>
                  </a:cubicBezTo>
                  <a:cubicBezTo>
                    <a:pt x="1539603" y="3512956"/>
                    <a:pt x="1612303" y="3551463"/>
                    <a:pt x="1687720" y="3583919"/>
                  </a:cubicBezTo>
                  <a:cubicBezTo>
                    <a:pt x="1762652" y="3617292"/>
                    <a:pt x="1840010" y="3645440"/>
                    <a:pt x="1918825" y="3669278"/>
                  </a:cubicBezTo>
                  <a:cubicBezTo>
                    <a:pt x="1997640" y="3693207"/>
                    <a:pt x="2078007" y="3712553"/>
                    <a:pt x="2159540" y="3728230"/>
                  </a:cubicBezTo>
                  <a:cubicBezTo>
                    <a:pt x="2241170" y="3743633"/>
                    <a:pt x="2324158" y="3754177"/>
                    <a:pt x="2407729" y="3761238"/>
                  </a:cubicBezTo>
                  <a:cubicBezTo>
                    <a:pt x="2491299" y="3768389"/>
                    <a:pt x="2575743" y="3771506"/>
                    <a:pt x="2660479" y="3771598"/>
                  </a:cubicBezTo>
                  <a:cubicBezTo>
                    <a:pt x="2681638" y="3771598"/>
                    <a:pt x="2703089" y="3771964"/>
                    <a:pt x="2723278" y="3771139"/>
                  </a:cubicBezTo>
                  <a:lnTo>
                    <a:pt x="2754047" y="3770406"/>
                  </a:lnTo>
                  <a:lnTo>
                    <a:pt x="2784719" y="3768938"/>
                  </a:lnTo>
                  <a:cubicBezTo>
                    <a:pt x="2825582" y="3767197"/>
                    <a:pt x="2866251" y="3763346"/>
                    <a:pt x="2906629" y="3758853"/>
                  </a:cubicBezTo>
                  <a:cubicBezTo>
                    <a:pt x="3068334" y="3740150"/>
                    <a:pt x="3225672" y="3699166"/>
                    <a:pt x="3376896" y="3638838"/>
                  </a:cubicBezTo>
                  <a:cubicBezTo>
                    <a:pt x="3452702" y="3608949"/>
                    <a:pt x="3526664" y="3573467"/>
                    <a:pt x="3599460" y="3534685"/>
                  </a:cubicBezTo>
                  <a:cubicBezTo>
                    <a:pt x="3672354" y="3496085"/>
                    <a:pt x="3743888" y="3453269"/>
                    <a:pt x="3814356" y="3407976"/>
                  </a:cubicBezTo>
                  <a:lnTo>
                    <a:pt x="3878236" y="3364122"/>
                  </a:lnTo>
                  <a:lnTo>
                    <a:pt x="3878236" y="3711785"/>
                  </a:lnTo>
                  <a:lnTo>
                    <a:pt x="3754080" y="3788192"/>
                  </a:lnTo>
                  <a:cubicBezTo>
                    <a:pt x="3672450" y="3832843"/>
                    <a:pt x="3588007" y="3874284"/>
                    <a:pt x="3499971" y="3910041"/>
                  </a:cubicBezTo>
                  <a:cubicBezTo>
                    <a:pt x="3324482" y="3982472"/>
                    <a:pt x="3134920" y="4030882"/>
                    <a:pt x="2943222" y="4051144"/>
                  </a:cubicBezTo>
                  <a:cubicBezTo>
                    <a:pt x="2895272" y="4055911"/>
                    <a:pt x="2847227" y="4059763"/>
                    <a:pt x="2799278" y="4061321"/>
                  </a:cubicBezTo>
                  <a:lnTo>
                    <a:pt x="2763268" y="4062604"/>
                  </a:lnTo>
                  <a:lnTo>
                    <a:pt x="2727355" y="4062788"/>
                  </a:lnTo>
                  <a:cubicBezTo>
                    <a:pt x="2703089" y="4063155"/>
                    <a:pt x="2680085" y="4062421"/>
                    <a:pt x="2656790" y="4061963"/>
                  </a:cubicBezTo>
                  <a:cubicBezTo>
                    <a:pt x="2610297" y="4061413"/>
                    <a:pt x="2563514" y="4058754"/>
                    <a:pt x="2516924" y="4056461"/>
                  </a:cubicBezTo>
                  <a:cubicBezTo>
                    <a:pt x="2470237" y="4052795"/>
                    <a:pt x="2423549" y="4049402"/>
                    <a:pt x="2376959" y="4043809"/>
                  </a:cubicBezTo>
                  <a:cubicBezTo>
                    <a:pt x="2283683" y="4033265"/>
                    <a:pt x="2190503" y="4018871"/>
                    <a:pt x="2098196" y="3998700"/>
                  </a:cubicBezTo>
                  <a:cubicBezTo>
                    <a:pt x="2005891" y="3978530"/>
                    <a:pt x="1914652" y="3952583"/>
                    <a:pt x="1825645" y="3920860"/>
                  </a:cubicBezTo>
                  <a:cubicBezTo>
                    <a:pt x="1736639" y="3889045"/>
                    <a:pt x="1649963" y="3851089"/>
                    <a:pt x="1566586" y="3807996"/>
                  </a:cubicBezTo>
                  <a:cubicBezTo>
                    <a:pt x="1483501" y="3764263"/>
                    <a:pt x="1403716" y="3715395"/>
                    <a:pt x="1328784" y="3661117"/>
                  </a:cubicBezTo>
                  <a:cubicBezTo>
                    <a:pt x="1178337" y="3553113"/>
                    <a:pt x="1046527" y="3426497"/>
                    <a:pt x="930925" y="3291079"/>
                  </a:cubicBezTo>
                  <a:cubicBezTo>
                    <a:pt x="873367" y="3223048"/>
                    <a:pt x="819789" y="3152818"/>
                    <a:pt x="769122" y="3081303"/>
                  </a:cubicBezTo>
                  <a:cubicBezTo>
                    <a:pt x="718358" y="3009790"/>
                    <a:pt x="670992" y="2936717"/>
                    <a:pt x="626149" y="2862544"/>
                  </a:cubicBezTo>
                  <a:cubicBezTo>
                    <a:pt x="603243" y="2825046"/>
                    <a:pt x="582277" y="2789930"/>
                    <a:pt x="559467" y="2753990"/>
                  </a:cubicBezTo>
                  <a:cubicBezTo>
                    <a:pt x="536852" y="2718325"/>
                    <a:pt x="513849" y="2682660"/>
                    <a:pt x="490165" y="2647269"/>
                  </a:cubicBezTo>
                  <a:lnTo>
                    <a:pt x="345542" y="2434743"/>
                  </a:lnTo>
                  <a:cubicBezTo>
                    <a:pt x="321567" y="2398987"/>
                    <a:pt x="297884" y="2363046"/>
                    <a:pt x="274784" y="2326648"/>
                  </a:cubicBezTo>
                  <a:cubicBezTo>
                    <a:pt x="251682" y="2290248"/>
                    <a:pt x="228776" y="2253759"/>
                    <a:pt x="207422" y="2216167"/>
                  </a:cubicBezTo>
                  <a:cubicBezTo>
                    <a:pt x="164618" y="2141353"/>
                    <a:pt x="125308" y="2064338"/>
                    <a:pt x="93956" y="1984388"/>
                  </a:cubicBezTo>
                  <a:cubicBezTo>
                    <a:pt x="62023" y="1904715"/>
                    <a:pt x="38340" y="1822107"/>
                    <a:pt x="22422" y="1738399"/>
                  </a:cubicBezTo>
                  <a:cubicBezTo>
                    <a:pt x="7183" y="1654692"/>
                    <a:pt x="0" y="1569700"/>
                    <a:pt x="0" y="1484891"/>
                  </a:cubicBezTo>
                  <a:cubicBezTo>
                    <a:pt x="1262" y="1146758"/>
                    <a:pt x="70468" y="809542"/>
                    <a:pt x="200337" y="491671"/>
                  </a:cubicBezTo>
                  <a:cubicBezTo>
                    <a:pt x="232950" y="412273"/>
                    <a:pt x="268280" y="333607"/>
                    <a:pt x="308076" y="256776"/>
                  </a:cubicBezTo>
                  <a:cubicBezTo>
                    <a:pt x="347290" y="179668"/>
                    <a:pt x="390482" y="104213"/>
                    <a:pt x="437072" y="3049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5D01A87-EFF2-48AC-9C6B-C4653A804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9928" y="0"/>
              <a:ext cx="3859024" cy="3823730"/>
            </a:xfrm>
            <a:custGeom>
              <a:avLst/>
              <a:gdLst>
                <a:gd name="connsiteX0" fmla="*/ 517815 w 3859024"/>
                <a:gd name="connsiteY0" fmla="*/ 0 h 3823730"/>
                <a:gd name="connsiteX1" fmla="*/ 810951 w 3859024"/>
                <a:gd name="connsiteY1" fmla="*/ 0 h 3823730"/>
                <a:gd name="connsiteX2" fmla="*/ 657209 w 3859024"/>
                <a:gd name="connsiteY2" fmla="*/ 169897 h 3823730"/>
                <a:gd name="connsiteX3" fmla="*/ 398052 w 3859024"/>
                <a:gd name="connsiteY3" fmla="*/ 551580 h 3823730"/>
                <a:gd name="connsiteX4" fmla="*/ 222175 w 3859024"/>
                <a:gd name="connsiteY4" fmla="*/ 973513 h 3823730"/>
                <a:gd name="connsiteX5" fmla="*/ 158212 w 3859024"/>
                <a:gd name="connsiteY5" fmla="*/ 1423317 h 3823730"/>
                <a:gd name="connsiteX6" fmla="*/ 185195 w 3859024"/>
                <a:gd name="connsiteY6" fmla="*/ 1643544 h 3823730"/>
                <a:gd name="connsiteX7" fmla="*/ 264883 w 3859024"/>
                <a:gd name="connsiteY7" fmla="*/ 1849559 h 3823730"/>
                <a:gd name="connsiteX8" fmla="*/ 320500 w 3859024"/>
                <a:gd name="connsiteY8" fmla="*/ 1946562 h 3823730"/>
                <a:gd name="connsiteX9" fmla="*/ 384367 w 3859024"/>
                <a:gd name="connsiteY9" fmla="*/ 2040447 h 3823730"/>
                <a:gd name="connsiteX10" fmla="*/ 531902 w 3859024"/>
                <a:gd name="connsiteY10" fmla="*/ 2221891 h 3823730"/>
                <a:gd name="connsiteX11" fmla="*/ 691569 w 3859024"/>
                <a:gd name="connsiteY11" fmla="*/ 2404710 h 3823730"/>
                <a:gd name="connsiteX12" fmla="*/ 770966 w 3859024"/>
                <a:gd name="connsiteY12" fmla="*/ 2500153 h 3823730"/>
                <a:gd name="connsiteX13" fmla="*/ 809112 w 3859024"/>
                <a:gd name="connsiteY13" fmla="*/ 2547004 h 3823730"/>
                <a:gd name="connsiteX14" fmla="*/ 846480 w 3859024"/>
                <a:gd name="connsiteY14" fmla="*/ 2591838 h 3823730"/>
                <a:gd name="connsiteX15" fmla="*/ 1167563 w 3859024"/>
                <a:gd name="connsiteY15" fmla="*/ 2923186 h 3823730"/>
                <a:gd name="connsiteX16" fmla="*/ 1338296 w 3859024"/>
                <a:gd name="connsiteY16" fmla="*/ 3072266 h 3823730"/>
                <a:gd name="connsiteX17" fmla="*/ 1517085 w 3859024"/>
                <a:gd name="connsiteY17" fmla="*/ 3209700 h 3823730"/>
                <a:gd name="connsiteX18" fmla="*/ 1916496 w 3859024"/>
                <a:gd name="connsiteY18" fmla="*/ 3427085 h 3823730"/>
                <a:gd name="connsiteX19" fmla="*/ 2139934 w 3859024"/>
                <a:gd name="connsiteY19" fmla="*/ 3488513 h 3823730"/>
                <a:gd name="connsiteX20" fmla="*/ 2197200 w 3859024"/>
                <a:gd name="connsiteY20" fmla="*/ 3499332 h 3823730"/>
                <a:gd name="connsiteX21" fmla="*/ 2254952 w 3859024"/>
                <a:gd name="connsiteY21" fmla="*/ 3508409 h 3823730"/>
                <a:gd name="connsiteX22" fmla="*/ 2371524 w 3859024"/>
                <a:gd name="connsiteY22" fmla="*/ 3521428 h 3823730"/>
                <a:gd name="connsiteX23" fmla="*/ 2430150 w 3859024"/>
                <a:gd name="connsiteY23" fmla="*/ 3525646 h 3823730"/>
                <a:gd name="connsiteX24" fmla="*/ 2488970 w 3859024"/>
                <a:gd name="connsiteY24" fmla="*/ 3528580 h 3823730"/>
                <a:gd name="connsiteX25" fmla="*/ 2547984 w 3859024"/>
                <a:gd name="connsiteY25" fmla="*/ 3529863 h 3823730"/>
                <a:gd name="connsiteX26" fmla="*/ 2607095 w 3859024"/>
                <a:gd name="connsiteY26" fmla="*/ 3529589 h 3823730"/>
                <a:gd name="connsiteX27" fmla="*/ 2636698 w 3859024"/>
                <a:gd name="connsiteY27" fmla="*/ 3529313 h 3823730"/>
                <a:gd name="connsiteX28" fmla="*/ 2665235 w 3859024"/>
                <a:gd name="connsiteY28" fmla="*/ 3528121 h 3823730"/>
                <a:gd name="connsiteX29" fmla="*/ 2693674 w 3859024"/>
                <a:gd name="connsiteY29" fmla="*/ 3526746 h 3823730"/>
                <a:gd name="connsiteX30" fmla="*/ 2722016 w 3859024"/>
                <a:gd name="connsiteY30" fmla="*/ 3524546 h 3823730"/>
                <a:gd name="connsiteX31" fmla="*/ 2834415 w 3859024"/>
                <a:gd name="connsiteY31" fmla="*/ 3511435 h 3823730"/>
                <a:gd name="connsiteX32" fmla="*/ 3262556 w 3859024"/>
                <a:gd name="connsiteY32" fmla="*/ 3378675 h 3823730"/>
                <a:gd name="connsiteX33" fmla="*/ 3658086 w 3859024"/>
                <a:gd name="connsiteY33" fmla="*/ 3145979 h 3823730"/>
                <a:gd name="connsiteX34" fmla="*/ 3753983 w 3859024"/>
                <a:gd name="connsiteY34" fmla="*/ 3077583 h 3823730"/>
                <a:gd name="connsiteX35" fmla="*/ 3849881 w 3859024"/>
                <a:gd name="connsiteY35" fmla="*/ 3006894 h 3823730"/>
                <a:gd name="connsiteX36" fmla="*/ 3859024 w 3859024"/>
                <a:gd name="connsiteY36" fmla="*/ 2999988 h 3823730"/>
                <a:gd name="connsiteX37" fmla="*/ 3859024 w 3859024"/>
                <a:gd name="connsiteY37" fmla="*/ 3461786 h 3823730"/>
                <a:gd name="connsiteX38" fmla="*/ 3652845 w 3859024"/>
                <a:gd name="connsiteY38" fmla="*/ 3578823 h 3823730"/>
                <a:gd name="connsiteX39" fmla="*/ 3408248 w 3859024"/>
                <a:gd name="connsiteY39" fmla="*/ 3688569 h 3823730"/>
                <a:gd name="connsiteX40" fmla="*/ 2875958 w 3859024"/>
                <a:gd name="connsiteY40" fmla="*/ 3814819 h 3823730"/>
                <a:gd name="connsiteX41" fmla="*/ 2738905 w 3859024"/>
                <a:gd name="connsiteY41" fmla="*/ 3822979 h 3823730"/>
                <a:gd name="connsiteX42" fmla="*/ 2704642 w 3859024"/>
                <a:gd name="connsiteY42" fmla="*/ 3823712 h 3823730"/>
                <a:gd name="connsiteX43" fmla="*/ 2670476 w 3859024"/>
                <a:gd name="connsiteY43" fmla="*/ 3823529 h 3823730"/>
                <a:gd name="connsiteX44" fmla="*/ 2636408 w 3859024"/>
                <a:gd name="connsiteY44" fmla="*/ 3823162 h 3823730"/>
                <a:gd name="connsiteX45" fmla="*/ 2603310 w 3859024"/>
                <a:gd name="connsiteY45" fmla="*/ 3821971 h 3823730"/>
                <a:gd name="connsiteX46" fmla="*/ 2338911 w 3859024"/>
                <a:gd name="connsiteY46" fmla="*/ 3802074 h 3823730"/>
                <a:gd name="connsiteX47" fmla="*/ 2076164 w 3859024"/>
                <a:gd name="connsiteY47" fmla="*/ 3758250 h 3823730"/>
                <a:gd name="connsiteX48" fmla="*/ 1818075 w 3859024"/>
                <a:gd name="connsiteY48" fmla="*/ 3689578 h 3823730"/>
                <a:gd name="connsiteX49" fmla="*/ 1324027 w 3859024"/>
                <a:gd name="connsiteY49" fmla="*/ 3483104 h 3823730"/>
                <a:gd name="connsiteX50" fmla="*/ 907727 w 3859024"/>
                <a:gd name="connsiteY50" fmla="*/ 3161658 h 3823730"/>
                <a:gd name="connsiteX51" fmla="*/ 738935 w 3859024"/>
                <a:gd name="connsiteY51" fmla="*/ 2968204 h 3823730"/>
                <a:gd name="connsiteX52" fmla="*/ 591498 w 3859024"/>
                <a:gd name="connsiteY52" fmla="*/ 2763380 h 3823730"/>
                <a:gd name="connsiteX53" fmla="*/ 557041 w 3859024"/>
                <a:gd name="connsiteY53" fmla="*/ 2711212 h 3823730"/>
                <a:gd name="connsiteX54" fmla="*/ 524137 w 3859024"/>
                <a:gd name="connsiteY54" fmla="*/ 2660602 h 3823730"/>
                <a:gd name="connsiteX55" fmla="*/ 459202 w 3859024"/>
                <a:gd name="connsiteY55" fmla="*/ 2562498 h 3823730"/>
                <a:gd name="connsiteX56" fmla="*/ 324673 w 3859024"/>
                <a:gd name="connsiteY56" fmla="*/ 2362077 h 3823730"/>
                <a:gd name="connsiteX57" fmla="*/ 193348 w 3859024"/>
                <a:gd name="connsiteY57" fmla="*/ 2150193 h 3823730"/>
                <a:gd name="connsiteX58" fmla="*/ 134141 w 3859024"/>
                <a:gd name="connsiteY58" fmla="*/ 2037880 h 3823730"/>
                <a:gd name="connsiteX59" fmla="*/ 83862 w 3859024"/>
                <a:gd name="connsiteY59" fmla="*/ 1920339 h 3823730"/>
                <a:gd name="connsiteX60" fmla="*/ 45329 w 3859024"/>
                <a:gd name="connsiteY60" fmla="*/ 1798399 h 3823730"/>
                <a:gd name="connsiteX61" fmla="*/ 30963 w 3859024"/>
                <a:gd name="connsiteY61" fmla="*/ 1736238 h 3823730"/>
                <a:gd name="connsiteX62" fmla="*/ 24655 w 3859024"/>
                <a:gd name="connsiteY62" fmla="*/ 1705064 h 3823730"/>
                <a:gd name="connsiteX63" fmla="*/ 19413 w 3859024"/>
                <a:gd name="connsiteY63" fmla="*/ 1673800 h 3823730"/>
                <a:gd name="connsiteX64" fmla="*/ 0 w 3859024"/>
                <a:gd name="connsiteY64" fmla="*/ 1423317 h 3823730"/>
                <a:gd name="connsiteX65" fmla="*/ 53870 w 3859024"/>
                <a:gd name="connsiteY65" fmla="*/ 935280 h 3823730"/>
                <a:gd name="connsiteX66" fmla="*/ 215770 w 3859024"/>
                <a:gd name="connsiteY66" fmla="*/ 467689 h 3823730"/>
                <a:gd name="connsiteX67" fmla="*/ 480592 w 3859024"/>
                <a:gd name="connsiteY67" fmla="*/ 43968 h 382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859024" h="3823730">
                  <a:moveTo>
                    <a:pt x="517815" y="0"/>
                  </a:moveTo>
                  <a:lnTo>
                    <a:pt x="810951" y="0"/>
                  </a:lnTo>
                  <a:lnTo>
                    <a:pt x="657209" y="169897"/>
                  </a:lnTo>
                  <a:cubicBezTo>
                    <a:pt x="558303" y="289087"/>
                    <a:pt x="471043" y="416896"/>
                    <a:pt x="398052" y="551580"/>
                  </a:cubicBezTo>
                  <a:cubicBezTo>
                    <a:pt x="325062" y="686173"/>
                    <a:pt x="264301" y="827092"/>
                    <a:pt x="222175" y="973513"/>
                  </a:cubicBezTo>
                  <a:cubicBezTo>
                    <a:pt x="179954" y="1119567"/>
                    <a:pt x="158114" y="1271396"/>
                    <a:pt x="158212" y="1423317"/>
                  </a:cubicBezTo>
                  <a:cubicBezTo>
                    <a:pt x="159085" y="1497949"/>
                    <a:pt x="166850" y="1572030"/>
                    <a:pt x="185195" y="1643544"/>
                  </a:cubicBezTo>
                  <a:cubicBezTo>
                    <a:pt x="203249" y="1715150"/>
                    <a:pt x="231300" y="1783638"/>
                    <a:pt x="264883" y="1849559"/>
                  </a:cubicBezTo>
                  <a:cubicBezTo>
                    <a:pt x="281869" y="1882474"/>
                    <a:pt x="300700" y="1914747"/>
                    <a:pt x="320500" y="1946562"/>
                  </a:cubicBezTo>
                  <a:cubicBezTo>
                    <a:pt x="340592" y="1978284"/>
                    <a:pt x="362043" y="2009549"/>
                    <a:pt x="384367" y="2040447"/>
                  </a:cubicBezTo>
                  <a:cubicBezTo>
                    <a:pt x="429598" y="2102059"/>
                    <a:pt x="479876" y="2161837"/>
                    <a:pt x="531902" y="2221891"/>
                  </a:cubicBezTo>
                  <a:cubicBezTo>
                    <a:pt x="583927" y="2282036"/>
                    <a:pt x="638282" y="2342181"/>
                    <a:pt x="691569" y="2404710"/>
                  </a:cubicBezTo>
                  <a:cubicBezTo>
                    <a:pt x="718261" y="2435882"/>
                    <a:pt x="744662" y="2467788"/>
                    <a:pt x="770966" y="2500153"/>
                  </a:cubicBezTo>
                  <a:lnTo>
                    <a:pt x="809112" y="2547004"/>
                  </a:lnTo>
                  <a:cubicBezTo>
                    <a:pt x="821632" y="2561949"/>
                    <a:pt x="833571" y="2577261"/>
                    <a:pt x="846480" y="2591838"/>
                  </a:cubicBezTo>
                  <a:cubicBezTo>
                    <a:pt x="947232" y="2710478"/>
                    <a:pt x="1056523" y="2819674"/>
                    <a:pt x="1167563" y="2923186"/>
                  </a:cubicBezTo>
                  <a:cubicBezTo>
                    <a:pt x="1223374" y="2974713"/>
                    <a:pt x="1280155" y="3024498"/>
                    <a:pt x="1338296" y="3072266"/>
                  </a:cubicBezTo>
                  <a:cubicBezTo>
                    <a:pt x="1396436" y="3120033"/>
                    <a:pt x="1455644" y="3166242"/>
                    <a:pt x="1517085" y="3209700"/>
                  </a:cubicBezTo>
                  <a:cubicBezTo>
                    <a:pt x="1639480" y="3296801"/>
                    <a:pt x="1771485" y="3374641"/>
                    <a:pt x="1916496" y="3427085"/>
                  </a:cubicBezTo>
                  <a:cubicBezTo>
                    <a:pt x="1988808" y="3453307"/>
                    <a:pt x="2063740" y="3473385"/>
                    <a:pt x="2139934" y="3488513"/>
                  </a:cubicBezTo>
                  <a:cubicBezTo>
                    <a:pt x="2159055" y="3492089"/>
                    <a:pt x="2177982" y="3496216"/>
                    <a:pt x="2197200" y="3499332"/>
                  </a:cubicBezTo>
                  <a:lnTo>
                    <a:pt x="2254952" y="3508409"/>
                  </a:lnTo>
                  <a:cubicBezTo>
                    <a:pt x="2293680" y="3513268"/>
                    <a:pt x="2332409" y="3518403"/>
                    <a:pt x="2371524" y="3521428"/>
                  </a:cubicBezTo>
                  <a:cubicBezTo>
                    <a:pt x="2391034" y="3523170"/>
                    <a:pt x="2410544" y="3524821"/>
                    <a:pt x="2430150" y="3525646"/>
                  </a:cubicBezTo>
                  <a:cubicBezTo>
                    <a:pt x="2449757" y="3526562"/>
                    <a:pt x="2469266" y="3528029"/>
                    <a:pt x="2488970" y="3528580"/>
                  </a:cubicBezTo>
                  <a:lnTo>
                    <a:pt x="2547984" y="3529863"/>
                  </a:lnTo>
                  <a:cubicBezTo>
                    <a:pt x="2567590" y="3530321"/>
                    <a:pt x="2587391" y="3529680"/>
                    <a:pt x="2607095" y="3529589"/>
                  </a:cubicBezTo>
                  <a:lnTo>
                    <a:pt x="2636698" y="3529313"/>
                  </a:lnTo>
                  <a:cubicBezTo>
                    <a:pt x="2646308" y="3529038"/>
                    <a:pt x="2655723" y="3528489"/>
                    <a:pt x="2665235" y="3528121"/>
                  </a:cubicBezTo>
                  <a:cubicBezTo>
                    <a:pt x="2674747" y="3527663"/>
                    <a:pt x="2684260" y="3527388"/>
                    <a:pt x="2693674" y="3526746"/>
                  </a:cubicBezTo>
                  <a:lnTo>
                    <a:pt x="2722016" y="3524546"/>
                  </a:lnTo>
                  <a:cubicBezTo>
                    <a:pt x="2759774" y="3521703"/>
                    <a:pt x="2797240" y="3516936"/>
                    <a:pt x="2834415" y="3511435"/>
                  </a:cubicBezTo>
                  <a:cubicBezTo>
                    <a:pt x="2983212" y="3488147"/>
                    <a:pt x="3126281" y="3442580"/>
                    <a:pt x="3262556" y="3378675"/>
                  </a:cubicBezTo>
                  <a:cubicBezTo>
                    <a:pt x="3399318" y="3315505"/>
                    <a:pt x="3529478" y="3234639"/>
                    <a:pt x="3658086" y="3145979"/>
                  </a:cubicBezTo>
                  <a:cubicBezTo>
                    <a:pt x="3690214" y="3123884"/>
                    <a:pt x="3722147" y="3100779"/>
                    <a:pt x="3753983" y="3077583"/>
                  </a:cubicBezTo>
                  <a:cubicBezTo>
                    <a:pt x="3786014" y="3054387"/>
                    <a:pt x="3817948" y="3030824"/>
                    <a:pt x="3849881" y="3006894"/>
                  </a:cubicBezTo>
                  <a:lnTo>
                    <a:pt x="3859024" y="2999988"/>
                  </a:lnTo>
                  <a:lnTo>
                    <a:pt x="3859024" y="3461786"/>
                  </a:lnTo>
                  <a:lnTo>
                    <a:pt x="3652845" y="3578823"/>
                  </a:lnTo>
                  <a:cubicBezTo>
                    <a:pt x="3574224" y="3619073"/>
                    <a:pt x="3492886" y="3656479"/>
                    <a:pt x="3408248" y="3688569"/>
                  </a:cubicBezTo>
                  <a:cubicBezTo>
                    <a:pt x="3239748" y="3753666"/>
                    <a:pt x="3058726" y="3797582"/>
                    <a:pt x="2875958" y="3814819"/>
                  </a:cubicBezTo>
                  <a:cubicBezTo>
                    <a:pt x="2830241" y="3818945"/>
                    <a:pt x="2784525" y="3822062"/>
                    <a:pt x="2738905" y="3822979"/>
                  </a:cubicBezTo>
                  <a:lnTo>
                    <a:pt x="2704642" y="3823712"/>
                  </a:lnTo>
                  <a:cubicBezTo>
                    <a:pt x="2693286" y="3823804"/>
                    <a:pt x="2681833" y="3823529"/>
                    <a:pt x="2670476" y="3823529"/>
                  </a:cubicBezTo>
                  <a:lnTo>
                    <a:pt x="2636408" y="3823162"/>
                  </a:lnTo>
                  <a:lnTo>
                    <a:pt x="2603310" y="3821971"/>
                  </a:lnTo>
                  <a:cubicBezTo>
                    <a:pt x="2515176" y="3819311"/>
                    <a:pt x="2426850" y="3812711"/>
                    <a:pt x="2338911" y="3802074"/>
                  </a:cubicBezTo>
                  <a:cubicBezTo>
                    <a:pt x="2250876" y="3791990"/>
                    <a:pt x="2163034" y="3777503"/>
                    <a:pt x="2076164" y="3758250"/>
                  </a:cubicBezTo>
                  <a:cubicBezTo>
                    <a:pt x="1989390" y="3738813"/>
                    <a:pt x="1903295" y="3715799"/>
                    <a:pt x="1818075" y="3689578"/>
                  </a:cubicBezTo>
                  <a:cubicBezTo>
                    <a:pt x="1647925" y="3636676"/>
                    <a:pt x="1479715" y="3570846"/>
                    <a:pt x="1324027" y="3483104"/>
                  </a:cubicBezTo>
                  <a:cubicBezTo>
                    <a:pt x="1168242" y="3395545"/>
                    <a:pt x="1029152" y="3284515"/>
                    <a:pt x="907727" y="3161658"/>
                  </a:cubicBezTo>
                  <a:cubicBezTo>
                    <a:pt x="846675" y="3100321"/>
                    <a:pt x="791155" y="3035041"/>
                    <a:pt x="738935" y="2968204"/>
                  </a:cubicBezTo>
                  <a:cubicBezTo>
                    <a:pt x="687008" y="2901090"/>
                    <a:pt x="637602" y="2832969"/>
                    <a:pt x="591498" y="2763380"/>
                  </a:cubicBezTo>
                  <a:cubicBezTo>
                    <a:pt x="579656" y="2746143"/>
                    <a:pt x="568494" y="2728631"/>
                    <a:pt x="557041" y="2711212"/>
                  </a:cubicBezTo>
                  <a:lnTo>
                    <a:pt x="524137" y="2660602"/>
                  </a:lnTo>
                  <a:cubicBezTo>
                    <a:pt x="503074" y="2627871"/>
                    <a:pt x="481236" y="2595414"/>
                    <a:pt x="459202" y="2562498"/>
                  </a:cubicBezTo>
                  <a:lnTo>
                    <a:pt x="324673" y="2362077"/>
                  </a:lnTo>
                  <a:cubicBezTo>
                    <a:pt x="279540" y="2293772"/>
                    <a:pt x="234988" y="2223449"/>
                    <a:pt x="193348" y="2150193"/>
                  </a:cubicBezTo>
                  <a:cubicBezTo>
                    <a:pt x="172576" y="2113519"/>
                    <a:pt x="152485" y="2076203"/>
                    <a:pt x="134141" y="2037880"/>
                  </a:cubicBezTo>
                  <a:cubicBezTo>
                    <a:pt x="115893" y="1999464"/>
                    <a:pt x="98907" y="1960315"/>
                    <a:pt x="83862" y="1920339"/>
                  </a:cubicBezTo>
                  <a:cubicBezTo>
                    <a:pt x="69108" y="1880274"/>
                    <a:pt x="56005" y="1839657"/>
                    <a:pt x="45329" y="1798399"/>
                  </a:cubicBezTo>
                  <a:cubicBezTo>
                    <a:pt x="40281" y="1777771"/>
                    <a:pt x="35137" y="1757049"/>
                    <a:pt x="30963" y="1736238"/>
                  </a:cubicBezTo>
                  <a:lnTo>
                    <a:pt x="24655" y="1705064"/>
                  </a:lnTo>
                  <a:lnTo>
                    <a:pt x="19413" y="1673800"/>
                  </a:lnTo>
                  <a:cubicBezTo>
                    <a:pt x="5727" y="1590367"/>
                    <a:pt x="0" y="1506476"/>
                    <a:pt x="0" y="1423317"/>
                  </a:cubicBezTo>
                  <a:cubicBezTo>
                    <a:pt x="388" y="1259661"/>
                    <a:pt x="18539" y="1096004"/>
                    <a:pt x="53870" y="935280"/>
                  </a:cubicBezTo>
                  <a:cubicBezTo>
                    <a:pt x="89104" y="774649"/>
                    <a:pt x="143070" y="617135"/>
                    <a:pt x="215770" y="467689"/>
                  </a:cubicBezTo>
                  <a:cubicBezTo>
                    <a:pt x="288809" y="318243"/>
                    <a:pt x="378252" y="176659"/>
                    <a:pt x="480592" y="4396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2C02A9F7-5A86-41CD-98C2-5EE1CDE3A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224060 w 3860037"/>
                <a:gd name="connsiteY1" fmla="*/ 0 h 3776788"/>
                <a:gd name="connsiteX2" fmla="*/ 1103279 w 3860037"/>
                <a:gd name="connsiteY2" fmla="*/ 106801 h 3776788"/>
                <a:gd name="connsiteX3" fmla="*/ 697005 w 3860037"/>
                <a:gd name="connsiteY3" fmla="*/ 633564 h 3776788"/>
                <a:gd name="connsiteX4" fmla="*/ 485409 w 3860037"/>
                <a:gd name="connsiteY4" fmla="*/ 1429020 h 3776788"/>
                <a:gd name="connsiteX5" fmla="*/ 835609 w 3860037"/>
                <a:gd name="connsiteY5" fmla="*/ 2167631 h 3776788"/>
                <a:gd name="connsiteX6" fmla="*/ 1012069 w 3860037"/>
                <a:gd name="connsiteY6" fmla="*/ 2402068 h 3776788"/>
                <a:gd name="connsiteX7" fmla="*/ 2667856 w 3860037"/>
                <a:gd name="connsiteY7" fmla="*/ 3318457 h 3776788"/>
                <a:gd name="connsiteX8" fmla="*/ 3757171 w 3860037"/>
                <a:gd name="connsiteY8" fmla="*/ 2876678 h 3776788"/>
                <a:gd name="connsiteX9" fmla="*/ 3860037 w 3860037"/>
                <a:gd name="connsiteY9" fmla="*/ 2801824 h 3776788"/>
                <a:gd name="connsiteX10" fmla="*/ 3860037 w 3860037"/>
                <a:gd name="connsiteY10" fmla="*/ 3372874 h 3776788"/>
                <a:gd name="connsiteX11" fmla="*/ 3694757 w 3860037"/>
                <a:gd name="connsiteY11" fmla="*/ 3476377 h 3776788"/>
                <a:gd name="connsiteX12" fmla="*/ 2667759 w 3860037"/>
                <a:gd name="connsiteY12" fmla="*/ 3776788 h 3776788"/>
                <a:gd name="connsiteX13" fmla="*/ 610425 w 3860037"/>
                <a:gd name="connsiteY13" fmla="*/ 2659336 h 3776788"/>
                <a:gd name="connsiteX14" fmla="*/ 0 w 3860037"/>
                <a:gd name="connsiteY14" fmla="*/ 1428928 h 3776788"/>
                <a:gd name="connsiteX15" fmla="*/ 405569 w 3860037"/>
                <a:gd name="connsiteY15"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0037" h="3776788">
                  <a:moveTo>
                    <a:pt x="558050" y="0"/>
                  </a:moveTo>
                  <a:lnTo>
                    <a:pt x="1224060" y="0"/>
                  </a:lnTo>
                  <a:lnTo>
                    <a:pt x="1103279" y="106801"/>
                  </a:lnTo>
                  <a:cubicBezTo>
                    <a:pt x="936215" y="268568"/>
                    <a:pt x="800012" y="445084"/>
                    <a:pt x="697005" y="633564"/>
                  </a:cubicBezTo>
                  <a:cubicBezTo>
                    <a:pt x="556653" y="890464"/>
                    <a:pt x="485409" y="1158092"/>
                    <a:pt x="485409" y="1429020"/>
                  </a:cubicBezTo>
                  <a:cubicBezTo>
                    <a:pt x="485409" y="1701873"/>
                    <a:pt x="599069" y="1861221"/>
                    <a:pt x="835609" y="2167631"/>
                  </a:cubicBezTo>
                  <a:cubicBezTo>
                    <a:pt x="892682" y="2241529"/>
                    <a:pt x="951696" y="2317994"/>
                    <a:pt x="1012069" y="2402068"/>
                  </a:cubicBezTo>
                  <a:cubicBezTo>
                    <a:pt x="1473407" y="3044412"/>
                    <a:pt x="1968619" y="3318457"/>
                    <a:pt x="2667856" y="3318457"/>
                  </a:cubicBezTo>
                  <a:cubicBezTo>
                    <a:pt x="3069403" y="3318457"/>
                    <a:pt x="3377389" y="3147529"/>
                    <a:pt x="3757171" y="2876678"/>
                  </a:cubicBezTo>
                  <a:lnTo>
                    <a:pt x="3860037" y="2801824"/>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88535FA6-8D15-4E17-B087-AD3D4571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28916" y="0"/>
              <a:ext cx="3860037" cy="3776788"/>
            </a:xfrm>
            <a:custGeom>
              <a:avLst/>
              <a:gdLst>
                <a:gd name="connsiteX0" fmla="*/ 558050 w 3860037"/>
                <a:gd name="connsiteY0" fmla="*/ 0 h 3776788"/>
                <a:gd name="connsiteX1" fmla="*/ 1370196 w 3860037"/>
                <a:gd name="connsiteY1" fmla="*/ 0 h 3776788"/>
                <a:gd name="connsiteX2" fmla="*/ 1343634 w 3860037"/>
                <a:gd name="connsiteY2" fmla="*/ 19644 h 3776788"/>
                <a:gd name="connsiteX3" fmla="*/ 783196 w 3860037"/>
                <a:gd name="connsiteY3" fmla="*/ 675555 h 3776788"/>
                <a:gd name="connsiteX4" fmla="*/ 582374 w 3860037"/>
                <a:gd name="connsiteY4" fmla="*/ 1429020 h 3776788"/>
                <a:gd name="connsiteX5" fmla="*/ 913939 w 3860037"/>
                <a:gd name="connsiteY5" fmla="*/ 2113629 h 3776788"/>
                <a:gd name="connsiteX6" fmla="*/ 1092340 w 3860037"/>
                <a:gd name="connsiteY6" fmla="*/ 2350634 h 3776788"/>
                <a:gd name="connsiteX7" fmla="*/ 1772941 w 3860037"/>
                <a:gd name="connsiteY7" fmla="*/ 3006913 h 3776788"/>
                <a:gd name="connsiteX8" fmla="*/ 2667759 w 3860037"/>
                <a:gd name="connsiteY8" fmla="*/ 3226772 h 3776788"/>
                <a:gd name="connsiteX9" fmla="*/ 3243339 w 3860037"/>
                <a:gd name="connsiteY9" fmla="*/ 3086769 h 3776788"/>
                <a:gd name="connsiteX10" fmla="*/ 3702873 w 3860037"/>
                <a:gd name="connsiteY10" fmla="*/ 2800709 h 3776788"/>
                <a:gd name="connsiteX11" fmla="*/ 3860037 w 3860037"/>
                <a:gd name="connsiteY11" fmla="*/ 2686097 h 3776788"/>
                <a:gd name="connsiteX12" fmla="*/ 3860037 w 3860037"/>
                <a:gd name="connsiteY12" fmla="*/ 3372874 h 3776788"/>
                <a:gd name="connsiteX13" fmla="*/ 3694757 w 3860037"/>
                <a:gd name="connsiteY13" fmla="*/ 3476377 h 3776788"/>
                <a:gd name="connsiteX14" fmla="*/ 2667759 w 3860037"/>
                <a:gd name="connsiteY14" fmla="*/ 3776788 h 3776788"/>
                <a:gd name="connsiteX15" fmla="*/ 610425 w 3860037"/>
                <a:gd name="connsiteY15" fmla="*/ 2659336 h 3776788"/>
                <a:gd name="connsiteX16" fmla="*/ 0 w 3860037"/>
                <a:gd name="connsiteY16" fmla="*/ 1428928 h 3776788"/>
                <a:gd name="connsiteX17" fmla="*/ 405569 w 3860037"/>
                <a:gd name="connsiteY17" fmla="*/ 197288 h 377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0037" h="3776788">
                  <a:moveTo>
                    <a:pt x="558050" y="0"/>
                  </a:moveTo>
                  <a:lnTo>
                    <a:pt x="1370196" y="0"/>
                  </a:lnTo>
                  <a:lnTo>
                    <a:pt x="1343634" y="19644"/>
                  </a:lnTo>
                  <a:cubicBezTo>
                    <a:pt x="1106705" y="211357"/>
                    <a:pt x="912969" y="438184"/>
                    <a:pt x="783196" y="675555"/>
                  </a:cubicBezTo>
                  <a:cubicBezTo>
                    <a:pt x="649929" y="919345"/>
                    <a:pt x="582374" y="1172853"/>
                    <a:pt x="582374" y="1429020"/>
                  </a:cubicBezTo>
                  <a:cubicBezTo>
                    <a:pt x="582374" y="1673817"/>
                    <a:pt x="683999" y="1815838"/>
                    <a:pt x="913939" y="2113629"/>
                  </a:cubicBezTo>
                  <a:cubicBezTo>
                    <a:pt x="971497" y="2188169"/>
                    <a:pt x="1030996" y="2265275"/>
                    <a:pt x="1092340" y="2350634"/>
                  </a:cubicBezTo>
                  <a:cubicBezTo>
                    <a:pt x="1309274" y="2652643"/>
                    <a:pt x="1531839" y="2867368"/>
                    <a:pt x="1772941" y="3006913"/>
                  </a:cubicBezTo>
                  <a:cubicBezTo>
                    <a:pt x="2028506" y="3154891"/>
                    <a:pt x="2321246" y="3226772"/>
                    <a:pt x="2667759" y="3226772"/>
                  </a:cubicBezTo>
                  <a:cubicBezTo>
                    <a:pt x="2864407" y="3226772"/>
                    <a:pt x="3047273" y="3182305"/>
                    <a:pt x="3243339" y="3086769"/>
                  </a:cubicBezTo>
                  <a:cubicBezTo>
                    <a:pt x="3394318" y="3013193"/>
                    <a:pt x="3544153" y="2914345"/>
                    <a:pt x="3702873" y="2800709"/>
                  </a:cubicBezTo>
                  <a:lnTo>
                    <a:pt x="3860037" y="2686097"/>
                  </a:lnTo>
                  <a:lnTo>
                    <a:pt x="3860037" y="3372874"/>
                  </a:lnTo>
                  <a:lnTo>
                    <a:pt x="3694757" y="3476377"/>
                  </a:lnTo>
                  <a:cubicBezTo>
                    <a:pt x="3392861" y="3653193"/>
                    <a:pt x="3067353" y="3776788"/>
                    <a:pt x="2667759" y="3776788"/>
                  </a:cubicBezTo>
                  <a:cubicBezTo>
                    <a:pt x="1719653" y="3776788"/>
                    <a:pt x="1104085" y="3346695"/>
                    <a:pt x="610425" y="2659336"/>
                  </a:cubicBezTo>
                  <a:cubicBezTo>
                    <a:pt x="314191" y="2246938"/>
                    <a:pt x="0" y="1964091"/>
                    <a:pt x="0" y="1428928"/>
                  </a:cubicBezTo>
                  <a:cubicBezTo>
                    <a:pt x="0" y="982968"/>
                    <a:pt x="151158" y="563404"/>
                    <a:pt x="405569" y="1972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4" name="Grafik 3">
            <a:extLst>
              <a:ext uri="{FF2B5EF4-FFF2-40B4-BE49-F238E27FC236}">
                <a16:creationId xmlns:a16="http://schemas.microsoft.com/office/drawing/2014/main" id="{217346C4-E66A-43A6-7A0F-C60FA25AF22B}"/>
              </a:ext>
            </a:extLst>
          </p:cNvPr>
          <p:cNvPicPr>
            <a:picLocks noChangeAspect="1"/>
          </p:cNvPicPr>
          <p:nvPr/>
        </p:nvPicPr>
        <p:blipFill>
          <a:blip r:embed="rId2"/>
          <a:stretch>
            <a:fillRect/>
          </a:stretch>
        </p:blipFill>
        <p:spPr>
          <a:xfrm>
            <a:off x="6858001" y="2195055"/>
            <a:ext cx="5065949" cy="4179407"/>
          </a:xfrm>
          <a:prstGeom prst="rect">
            <a:avLst/>
          </a:prstGeom>
          <a:ln w="12700">
            <a:solidFill>
              <a:schemeClr val="tx1"/>
            </a:solidFill>
          </a:ln>
        </p:spPr>
      </p:pic>
      <p:pic>
        <p:nvPicPr>
          <p:cNvPr id="5" name="Grafik 4">
            <a:extLst>
              <a:ext uri="{FF2B5EF4-FFF2-40B4-BE49-F238E27FC236}">
                <a16:creationId xmlns:a16="http://schemas.microsoft.com/office/drawing/2014/main" id="{F27069A2-AF44-CD94-9EDE-D28EB15C7A13}"/>
              </a:ext>
            </a:extLst>
          </p:cNvPr>
          <p:cNvPicPr>
            <a:picLocks noChangeAspect="1"/>
          </p:cNvPicPr>
          <p:nvPr/>
        </p:nvPicPr>
        <p:blipFill>
          <a:blip r:embed="rId3"/>
          <a:stretch>
            <a:fillRect/>
          </a:stretch>
        </p:blipFill>
        <p:spPr>
          <a:xfrm>
            <a:off x="47018" y="166968"/>
            <a:ext cx="6048829" cy="3311731"/>
          </a:xfrm>
          <a:prstGeom prst="rect">
            <a:avLst/>
          </a:prstGeom>
          <a:ln w="12700">
            <a:solidFill>
              <a:schemeClr val="tx1"/>
            </a:solidFill>
          </a:ln>
        </p:spPr>
      </p:pic>
    </p:spTree>
    <p:extLst>
      <p:ext uri="{BB962C8B-B14F-4D97-AF65-F5344CB8AC3E}">
        <p14:creationId xmlns:p14="http://schemas.microsoft.com/office/powerpoint/2010/main" val="3529532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01C6E6CF-AA47-3548-7B19-ACDA1260566C}"/>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Beispiel Webshop-Design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BAC673DE-CD70-3110-C8E1-BF94E07CC3EB}"/>
              </a:ext>
            </a:extLst>
          </p:cNvPr>
          <p:cNvSpPr>
            <a:spLocks noGrp="1"/>
          </p:cNvSpPr>
          <p:nvPr>
            <p:ph idx="1"/>
          </p:nvPr>
        </p:nvSpPr>
        <p:spPr>
          <a:xfrm>
            <a:off x="1179226" y="3329677"/>
            <a:ext cx="9833548" cy="2457269"/>
          </a:xfrm>
        </p:spPr>
        <p:txBody>
          <a:bodyPr vert="horz" lIns="91440" tIns="45720" rIns="91440" bIns="45720" rtlCol="0" anchor="t">
            <a:spAutoFit/>
          </a:bodyPr>
          <a:lstStyle/>
          <a:p>
            <a:r>
              <a:rPr lang="de-DE" sz="1400" dirty="0">
                <a:solidFill>
                  <a:schemeClr val="tx2"/>
                </a:solidFill>
              </a:rPr>
              <a:t>Form entscheidet mit darüber welche Wirkung erreicht wird</a:t>
            </a:r>
          </a:p>
          <a:p>
            <a:r>
              <a:rPr lang="de-DE" sz="1400" dirty="0">
                <a:solidFill>
                  <a:schemeClr val="tx2"/>
                </a:solidFill>
              </a:rPr>
              <a:t>Als Designer: Usability, Übersichtlichkeit und Funktionalität im Vordergrund</a:t>
            </a:r>
          </a:p>
          <a:p>
            <a:r>
              <a:rPr lang="de-DE" sz="1400" dirty="0">
                <a:solidFill>
                  <a:schemeClr val="tx2"/>
                </a:solidFill>
              </a:rPr>
              <a:t>Je nach Machart werden aber viele weitere Assoziationen aufgerufen, die sich auf die Wahrnehmung des Shop-Betreibers und die angebotenen Produkte auswirken</a:t>
            </a:r>
          </a:p>
          <a:p>
            <a:r>
              <a:rPr lang="de-DE" sz="1400" dirty="0">
                <a:solidFill>
                  <a:schemeClr val="tx2"/>
                </a:solidFill>
              </a:rPr>
              <a:t>Poco vermittelt über Gestaltung (Farben Gelb und Rot) Botschaft wie: Hier findest du immer ein Schnäppchen</a:t>
            </a:r>
          </a:p>
          <a:p>
            <a:r>
              <a:rPr lang="de-DE" sz="1400" dirty="0">
                <a:solidFill>
                  <a:schemeClr val="tx2"/>
                </a:solidFill>
              </a:rPr>
              <a:t>Manufactum wirkt ruhiger und wertiger und vermittelt Botschaft: Es gibt sie noch, die guten Dinge</a:t>
            </a:r>
            <a:br>
              <a:rPr lang="de-DE" sz="1400" dirty="0">
                <a:solidFill>
                  <a:schemeClr val="tx2"/>
                </a:solidFill>
              </a:rPr>
            </a:br>
            <a:r>
              <a:rPr lang="de-DE" sz="1400" dirty="0">
                <a:solidFill>
                  <a:schemeClr val="tx2"/>
                </a:solidFill>
              </a:rPr>
              <a:t>Seite ist farblich sehr sparsam und in Grün und Grau gestaltet. Nichts schreit den Betrachter an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041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1" name="Rectangle 1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B2081771-F34E-0290-DADB-CB2550A57890}"/>
              </a:ext>
            </a:extLst>
          </p:cNvPr>
          <p:cNvSpPr>
            <a:spLocks noGrp="1"/>
          </p:cNvSpPr>
          <p:nvPr>
            <p:ph type="title"/>
          </p:nvPr>
        </p:nvSpPr>
        <p:spPr>
          <a:xfrm>
            <a:off x="804672" y="802955"/>
            <a:ext cx="4977976" cy="1454051"/>
          </a:xfrm>
        </p:spPr>
        <p:txBody>
          <a:bodyPr>
            <a:normAutofit/>
          </a:bodyPr>
          <a:lstStyle/>
          <a:p>
            <a:r>
              <a:rPr lang="de-DE" sz="3600">
                <a:solidFill>
                  <a:schemeClr val="tx2"/>
                </a:solidFill>
              </a:rPr>
              <a:t>Beispiel Infografik</a:t>
            </a:r>
          </a:p>
        </p:txBody>
      </p:sp>
      <p:sp>
        <p:nvSpPr>
          <p:cNvPr id="3" name="Inhaltsplatzhalter 2">
            <a:extLst>
              <a:ext uri="{FF2B5EF4-FFF2-40B4-BE49-F238E27FC236}">
                <a16:creationId xmlns:a16="http://schemas.microsoft.com/office/drawing/2014/main" id="{206DB998-DB7A-1FF4-EB19-BBF4F91659E2}"/>
              </a:ext>
            </a:extLst>
          </p:cNvPr>
          <p:cNvSpPr>
            <a:spLocks noGrp="1"/>
          </p:cNvSpPr>
          <p:nvPr>
            <p:ph idx="1"/>
          </p:nvPr>
        </p:nvSpPr>
        <p:spPr>
          <a:xfrm>
            <a:off x="696312" y="1850182"/>
            <a:ext cx="4977578" cy="4351961"/>
          </a:xfrm>
        </p:spPr>
        <p:txBody>
          <a:bodyPr vert="horz" lIns="91440" tIns="45720" rIns="91440" bIns="45720" rtlCol="0" anchor="t">
            <a:spAutoFit/>
          </a:bodyPr>
          <a:lstStyle/>
          <a:p>
            <a:r>
              <a:rPr lang="de-DE" sz="1400" dirty="0">
                <a:solidFill>
                  <a:schemeClr val="tx2"/>
                </a:solidFill>
              </a:rPr>
              <a:t>Form entscheidet darüber, welche Assoziationen geweckt werden, und damit welche Inhalte und Botschaften eine Grafik vermittelt</a:t>
            </a:r>
          </a:p>
          <a:p>
            <a:r>
              <a:rPr lang="de-DE" sz="1400" dirty="0">
                <a:solidFill>
                  <a:schemeClr val="tx2"/>
                </a:solidFill>
              </a:rPr>
              <a:t>Handgeschrieben: </a:t>
            </a:r>
          </a:p>
          <a:p>
            <a:pPr lvl="1"/>
            <a:r>
              <a:rPr lang="de-DE" sz="1400" dirty="0">
                <a:solidFill>
                  <a:schemeClr val="tx2"/>
                </a:solidFill>
              </a:rPr>
              <a:t>Zahlen am Diagramm wirken ungefährer und wandelbarer</a:t>
            </a:r>
          </a:p>
          <a:p>
            <a:pPr lvl="1"/>
            <a:r>
              <a:rPr lang="de-DE" sz="1400" dirty="0">
                <a:solidFill>
                  <a:schemeClr val="tx2"/>
                </a:solidFill>
              </a:rPr>
              <a:t>Erscheinen provisorischer, da sie an eigene Berechnungen und Schätzungen auf Schmierpapier erinnern</a:t>
            </a:r>
          </a:p>
          <a:p>
            <a:pPr lvl="1"/>
            <a:r>
              <a:rPr lang="de-DE" sz="1400" dirty="0">
                <a:solidFill>
                  <a:schemeClr val="tx2"/>
                </a:solidFill>
              </a:rPr>
              <a:t>Botschaft: Die Zahlen können sich noch ändern</a:t>
            </a:r>
          </a:p>
          <a:p>
            <a:r>
              <a:rPr lang="de-DE" sz="1400" dirty="0">
                <a:solidFill>
                  <a:schemeClr val="tx2"/>
                </a:solidFill>
              </a:rPr>
              <a:t>Amtlich-akkurat und in kräftigen Farben</a:t>
            </a:r>
          </a:p>
          <a:p>
            <a:pPr lvl="1"/>
            <a:r>
              <a:rPr lang="de-DE" sz="1400" dirty="0">
                <a:solidFill>
                  <a:schemeClr val="tx2"/>
                </a:solidFill>
              </a:rPr>
              <a:t>Wirkt wie in Stein gemeißelt</a:t>
            </a:r>
          </a:p>
          <a:p>
            <a:pPr lvl="1"/>
            <a:r>
              <a:rPr lang="de-DE" sz="1400" dirty="0">
                <a:solidFill>
                  <a:schemeClr val="tx2"/>
                </a:solidFill>
              </a:rPr>
              <a:t>Unumstößliche Fakten werden vermittelt</a:t>
            </a:r>
          </a:p>
          <a:p>
            <a:pPr lvl="1"/>
            <a:r>
              <a:rPr lang="de-DE" sz="1400" dirty="0">
                <a:solidFill>
                  <a:schemeClr val="tx2"/>
                </a:solidFill>
              </a:rPr>
              <a:t>Zahlen werden sich so schnell nicht ändern</a:t>
            </a:r>
          </a:p>
          <a:p>
            <a:r>
              <a:rPr lang="de-DE" sz="1400" dirty="0">
                <a:solidFill>
                  <a:schemeClr val="tx2"/>
                </a:solidFill>
              </a:rPr>
              <a:t>Dass sich zwischen Design und Betrachter immer ein ausgedehnter und vielschichtiger Assoziativraum aufmacht, ist eine menschliche Eigenschaft, die sich nicht abstellen lässt.</a:t>
            </a:r>
          </a:p>
        </p:txBody>
      </p:sp>
      <p:grpSp>
        <p:nvGrpSpPr>
          <p:cNvPr id="13" name="Group 1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7" name="Freeform: Shape 1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pic>
        <p:nvPicPr>
          <p:cNvPr id="4" name="Grafik 3">
            <a:extLst>
              <a:ext uri="{FF2B5EF4-FFF2-40B4-BE49-F238E27FC236}">
                <a16:creationId xmlns:a16="http://schemas.microsoft.com/office/drawing/2014/main" id="{85A797FE-DA63-9441-8809-1D4B136BB025}"/>
              </a:ext>
            </a:extLst>
          </p:cNvPr>
          <p:cNvPicPr>
            <a:picLocks noChangeAspect="1"/>
          </p:cNvPicPr>
          <p:nvPr/>
        </p:nvPicPr>
        <p:blipFill rotWithShape="1">
          <a:blip r:embed="rId2"/>
          <a:srcRect l="25648" t="18125" r="18797" b="23958"/>
          <a:stretch/>
        </p:blipFill>
        <p:spPr>
          <a:xfrm>
            <a:off x="8629592" y="1281727"/>
            <a:ext cx="2604289" cy="3620021"/>
          </a:xfrm>
          <a:prstGeom prst="rect">
            <a:avLst/>
          </a:prstGeom>
        </p:spPr>
      </p:pic>
    </p:spTree>
    <p:extLst>
      <p:ext uri="{BB962C8B-B14F-4D97-AF65-F5344CB8AC3E}">
        <p14:creationId xmlns:p14="http://schemas.microsoft.com/office/powerpoint/2010/main" val="277734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01BC1ADA-6E34-C4BD-8C92-2282A496352F}"/>
              </a:ext>
            </a:extLst>
          </p:cNvPr>
          <p:cNvSpPr>
            <a:spLocks noGrp="1"/>
          </p:cNvSpPr>
          <p:nvPr>
            <p:ph type="title"/>
          </p:nvPr>
        </p:nvSpPr>
        <p:spPr>
          <a:xfrm>
            <a:off x="1179226" y="1280679"/>
            <a:ext cx="9833548" cy="1325563"/>
          </a:xfrm>
        </p:spPr>
        <p:txBody>
          <a:bodyPr anchor="b">
            <a:normAutofit/>
          </a:bodyPr>
          <a:lstStyle/>
          <a:p>
            <a:pPr algn="ctr"/>
            <a:r>
              <a:rPr lang="de-DE" sz="3600">
                <a:solidFill>
                  <a:schemeClr val="tx2"/>
                </a:solidFill>
              </a:rPr>
              <a:t>Werbewirkungstheorie</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042432FC-7E9C-D81F-2E28-512E3A0A0B7E}"/>
              </a:ext>
            </a:extLst>
          </p:cNvPr>
          <p:cNvSpPr>
            <a:spLocks noGrp="1"/>
          </p:cNvSpPr>
          <p:nvPr>
            <p:ph idx="1"/>
          </p:nvPr>
        </p:nvSpPr>
        <p:spPr>
          <a:xfrm>
            <a:off x="1179226" y="2890979"/>
            <a:ext cx="9833548" cy="2693976"/>
          </a:xfrm>
        </p:spPr>
        <p:txBody>
          <a:bodyPr vert="horz" lIns="91440" tIns="45720" rIns="91440" bIns="45720" rtlCol="0" anchor="t">
            <a:spAutoFit/>
          </a:bodyPr>
          <a:lstStyle/>
          <a:p>
            <a:r>
              <a:rPr lang="de-DE" sz="1400" dirty="0">
                <a:solidFill>
                  <a:schemeClr val="tx2"/>
                </a:solidFill>
              </a:rPr>
              <a:t>Im Bereich der Werbewirkungsmessung werden Indikatoren der Wirkung auf verschiedenen Ebenen oder Komponenten unterschieden</a:t>
            </a:r>
          </a:p>
          <a:p>
            <a:r>
              <a:rPr lang="de-DE" sz="1400" dirty="0">
                <a:solidFill>
                  <a:schemeClr val="tx2"/>
                </a:solidFill>
              </a:rPr>
              <a:t>Am häufigsten ist die Unterscheidung von</a:t>
            </a:r>
          </a:p>
          <a:p>
            <a:pPr lvl="1"/>
            <a:r>
              <a:rPr lang="de-DE" sz="1400" dirty="0">
                <a:solidFill>
                  <a:schemeClr val="tx2"/>
                </a:solidFill>
              </a:rPr>
              <a:t>Kognitiven (gedanklichen)</a:t>
            </a:r>
          </a:p>
          <a:p>
            <a:pPr lvl="1"/>
            <a:r>
              <a:rPr lang="de-DE" sz="1400" dirty="0">
                <a:solidFill>
                  <a:schemeClr val="tx2"/>
                </a:solidFill>
              </a:rPr>
              <a:t>Affektiven (gefühlsmäßigen)</a:t>
            </a:r>
          </a:p>
          <a:p>
            <a:pPr lvl="1"/>
            <a:r>
              <a:rPr lang="de-DE" sz="1400" dirty="0">
                <a:solidFill>
                  <a:schemeClr val="tx2"/>
                </a:solidFill>
              </a:rPr>
              <a:t>Konativen (verhaltensauslösenden) Komponenten</a:t>
            </a:r>
          </a:p>
          <a:p>
            <a:r>
              <a:rPr lang="de-DE" sz="1400" dirty="0">
                <a:solidFill>
                  <a:schemeClr val="tx2"/>
                </a:solidFill>
              </a:rPr>
              <a:t>Wirksame Werbung muss Aufmerksamkeit erregen, erinnert werden oder verständlich sein (kognitive Komponente) und zugleich Gefühle auslösen, Einstellungen ändern oder Überzeugungskraft entfalten (affektive Komponente). Erst wenn Werbung auf diesen beiden Ebenen wirkt, kann sie das Verhalten des Konsumenten beeinflussen und z. B. eine Kaufneigung erzeugen (konative Komponente)</a:t>
            </a:r>
          </a:p>
          <a:p>
            <a:r>
              <a:rPr lang="de-DE" sz="1400" dirty="0">
                <a:solidFill>
                  <a:schemeClr val="tx2"/>
                </a:solidFill>
              </a:rPr>
              <a:t>Erst das Ganze und das Zusammenspiel aller Ebenen und Inhalte und der formalen Machart machen die Wirkung aus und entscheiden letztlich über Erfolg oder Misserfolg von Werbung oder eines Designs</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421453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5"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FB887390-5FD8-E3E9-1831-B562803BA92A}"/>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Die AIDA-Formel</a:t>
            </a:r>
          </a:p>
        </p:txBody>
      </p:sp>
      <p:grpSp>
        <p:nvGrpSpPr>
          <p:cNvPr id="26"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7"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8"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9"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0"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30633F6F-BA38-CAFC-D58A-CE66AD7FB97C}"/>
              </a:ext>
            </a:extLst>
          </p:cNvPr>
          <p:cNvSpPr>
            <a:spLocks noGrp="1"/>
          </p:cNvSpPr>
          <p:nvPr>
            <p:ph idx="1"/>
          </p:nvPr>
        </p:nvSpPr>
        <p:spPr>
          <a:xfrm>
            <a:off x="1179226" y="3329677"/>
            <a:ext cx="9833548" cy="2457269"/>
          </a:xfrm>
        </p:spPr>
        <p:txBody>
          <a:bodyPr vert="horz" lIns="91440" tIns="45720" rIns="91440" bIns="45720" rtlCol="0" anchor="t">
            <a:spAutoFit/>
          </a:bodyPr>
          <a:lstStyle/>
          <a:p>
            <a:r>
              <a:rPr lang="de-DE" sz="1400" dirty="0">
                <a:solidFill>
                  <a:schemeClr val="tx2"/>
                </a:solidFill>
              </a:rPr>
              <a:t>Eine häufig noch anzutreffende Werbewirkungsformel ist das Stufenmodell AIDA: Angelehnt an behavioristische Reiz-Reaktion—Theorien wird der Konsument als passives, von der Werbung direkt beeinflussbares Individuum angesehen. Vier aufeinander folgende Stufen („Attention – Interest – </a:t>
            </a:r>
            <a:r>
              <a:rPr lang="de-DE" sz="1400" dirty="0" err="1">
                <a:solidFill>
                  <a:schemeClr val="tx2"/>
                </a:solidFill>
              </a:rPr>
              <a:t>Desire</a:t>
            </a:r>
            <a:r>
              <a:rPr lang="de-DE" sz="1400" dirty="0">
                <a:solidFill>
                  <a:schemeClr val="tx2"/>
                </a:solidFill>
              </a:rPr>
              <a:t> – Action“) zeichnen den Verlauf zwischen dem Stimulus „Werbung“ und der Reaktion „Kauf“ nach. </a:t>
            </a:r>
          </a:p>
          <a:p>
            <a:r>
              <a:rPr lang="de-DE" sz="1400" dirty="0">
                <a:solidFill>
                  <a:schemeClr val="tx2"/>
                </a:solidFill>
              </a:rPr>
              <a:t>Solche aus dem Marketing stammenden Modellen bilden die Wirklichkeit jedoch nur unzureichend ab und vereinfachen die Wirkmechanismen zu sehr.</a:t>
            </a:r>
          </a:p>
        </p:txBody>
      </p:sp>
      <p:grpSp>
        <p:nvGrpSpPr>
          <p:cNvPr id="31"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3"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4"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5"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71007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3"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EC3D8440-E4FA-7D63-9BCF-81472BF01AE9}"/>
              </a:ext>
            </a:extLst>
          </p:cNvPr>
          <p:cNvSpPr>
            <a:spLocks noGrp="1"/>
          </p:cNvSpPr>
          <p:nvPr>
            <p:ph type="title"/>
          </p:nvPr>
        </p:nvSpPr>
        <p:spPr>
          <a:xfrm>
            <a:off x="1179226" y="1755073"/>
            <a:ext cx="9833548" cy="1066802"/>
          </a:xfrm>
        </p:spPr>
        <p:txBody>
          <a:bodyPr anchor="b">
            <a:normAutofit/>
          </a:bodyPr>
          <a:lstStyle/>
          <a:p>
            <a:r>
              <a:rPr lang="de-DE" sz="3600">
                <a:solidFill>
                  <a:schemeClr val="tx2"/>
                </a:solidFill>
              </a:rPr>
              <a:t>Die Aufmerksamkeit des Betrachters</a:t>
            </a:r>
          </a:p>
        </p:txBody>
      </p:sp>
      <p:grpSp>
        <p:nvGrpSpPr>
          <p:cNvPr id="24"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5"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6"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7"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B7039A5B-51C1-7C21-1FC8-DE4A1F5A9388}"/>
              </a:ext>
            </a:extLst>
          </p:cNvPr>
          <p:cNvSpPr>
            <a:spLocks noGrp="1"/>
          </p:cNvSpPr>
          <p:nvPr>
            <p:ph idx="1"/>
          </p:nvPr>
        </p:nvSpPr>
        <p:spPr>
          <a:xfrm>
            <a:off x="1179226" y="3049325"/>
            <a:ext cx="9833548" cy="2350387"/>
          </a:xfrm>
        </p:spPr>
        <p:txBody>
          <a:bodyPr vert="horz" lIns="91440" tIns="45720" rIns="91440" bIns="45720" rtlCol="0" anchor="t">
            <a:spAutoFit/>
          </a:bodyPr>
          <a:lstStyle/>
          <a:p>
            <a:r>
              <a:rPr lang="de-DE" sz="1400" dirty="0">
                <a:solidFill>
                  <a:schemeClr val="tx2"/>
                </a:solidFill>
              </a:rPr>
              <a:t>Damit Design wirken kann, muss es den Betrachter überhaupt erreichen und in sein Blickfeld geraten</a:t>
            </a:r>
          </a:p>
          <a:p>
            <a:r>
              <a:rPr lang="de-DE" sz="1400" dirty="0">
                <a:solidFill>
                  <a:schemeClr val="tx2"/>
                </a:solidFill>
              </a:rPr>
              <a:t>Wichtig nicht in der Vielfalt unterzugehen oder übersehen zu werden</a:t>
            </a:r>
          </a:p>
          <a:p>
            <a:r>
              <a:rPr lang="de-DE" sz="1400" dirty="0">
                <a:solidFill>
                  <a:schemeClr val="tx2"/>
                </a:solidFill>
              </a:rPr>
              <a:t>Grundsätzlich kann man sagen, dass alles das in der Regel unsere Aufmerksamkeit auf sich zieht, was:</a:t>
            </a:r>
          </a:p>
          <a:p>
            <a:pPr lvl="1"/>
            <a:r>
              <a:rPr lang="de-DE" sz="1400" dirty="0">
                <a:solidFill>
                  <a:schemeClr val="tx2"/>
                </a:solidFill>
              </a:rPr>
              <a:t>besonders auffällig ist (laut, bunt, groß)</a:t>
            </a:r>
          </a:p>
          <a:p>
            <a:pPr lvl="1"/>
            <a:r>
              <a:rPr lang="de-DE" sz="1400" dirty="0">
                <a:solidFill>
                  <a:schemeClr val="tx2"/>
                </a:solidFill>
              </a:rPr>
              <a:t>sich unterscheidet oder von anderem abhebt (z. B. das einzige farbige Element auf einem ansonsten schwarz-weißen Bild oder umgekehrt)</a:t>
            </a:r>
          </a:p>
          <a:p>
            <a:pPr lvl="1"/>
            <a:r>
              <a:rPr lang="de-DE" sz="1400" dirty="0">
                <a:solidFill>
                  <a:schemeClr val="tx2"/>
                </a:solidFill>
              </a:rPr>
              <a:t>für uns in irgendeiner Form wichtig oder neuartig erscheint.</a:t>
            </a:r>
          </a:p>
          <a:p>
            <a:pPr lvl="1"/>
            <a:r>
              <a:rPr lang="de-DE" sz="1400" dirty="0">
                <a:solidFill>
                  <a:schemeClr val="tx2"/>
                </a:solidFill>
              </a:rPr>
              <a:t>Auch gibt es Reize, die reflexartig die Aufmerksamkeit erregen und angeborene Reaktionen auslösen (Schreck- oder Sexualreize, Kindchenschema)</a:t>
            </a:r>
          </a:p>
        </p:txBody>
      </p:sp>
    </p:spTree>
    <p:extLst>
      <p:ext uri="{BB962C8B-B14F-4D97-AF65-F5344CB8AC3E}">
        <p14:creationId xmlns:p14="http://schemas.microsoft.com/office/powerpoint/2010/main" val="4898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45A2F113-AFB2-5396-68D6-9A5CB229E7A0}"/>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Aufmerksamkeit ist nicht gleichbedeutend mit Wirkung</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6FAE75D5-FA08-4AAA-1B93-81A578047549}"/>
              </a:ext>
            </a:extLst>
          </p:cNvPr>
          <p:cNvSpPr>
            <a:spLocks noGrp="1"/>
          </p:cNvSpPr>
          <p:nvPr>
            <p:ph idx="1"/>
          </p:nvPr>
        </p:nvSpPr>
        <p:spPr>
          <a:xfrm>
            <a:off x="1179226" y="3329677"/>
            <a:ext cx="9833548" cy="2457269"/>
          </a:xfrm>
        </p:spPr>
        <p:txBody>
          <a:bodyPr vert="horz" lIns="91440" tIns="45720" rIns="91440" bIns="45720" rtlCol="0" anchor="t">
            <a:spAutoFit/>
          </a:bodyPr>
          <a:lstStyle/>
          <a:p>
            <a:r>
              <a:rPr lang="de-DE" sz="1400" dirty="0">
                <a:solidFill>
                  <a:schemeClr val="tx2"/>
                </a:solidFill>
              </a:rPr>
              <a:t>Aufmerksamkeit und Wirkung hängen eng zusammen, sind aber zwei verschiedene Dinge</a:t>
            </a:r>
          </a:p>
          <a:p>
            <a:pPr lvl="1"/>
            <a:r>
              <a:rPr lang="de-DE" sz="1400" dirty="0">
                <a:solidFill>
                  <a:schemeClr val="tx2"/>
                </a:solidFill>
              </a:rPr>
              <a:t>Aufmerksamkeit zu erzeugen, heißt zunächst nur, den Betrachter dazu </a:t>
            </a:r>
            <a:r>
              <a:rPr lang="de-DE" sz="1400" dirty="0" err="1">
                <a:solidFill>
                  <a:schemeClr val="tx2"/>
                </a:solidFill>
              </a:rPr>
              <a:t>dz</a:t>
            </a:r>
            <a:r>
              <a:rPr lang="de-DE" sz="1400" dirty="0">
                <a:solidFill>
                  <a:schemeClr val="tx2"/>
                </a:solidFill>
              </a:rPr>
              <a:t> bringen, sich einem Design aktiv zuzuwenden</a:t>
            </a:r>
          </a:p>
          <a:p>
            <a:pPr lvl="1"/>
            <a:r>
              <a:rPr lang="de-DE" sz="1400" dirty="0">
                <a:solidFill>
                  <a:schemeClr val="tx2"/>
                </a:solidFill>
              </a:rPr>
              <a:t>Wirkung wird erzeugt durch die Assoziationen, die das Design auslöst, und dadurch, ob und inwiefern diese Assoziationen an etwas Bedeutungsvolles und persönlich Relevantes beim Betrachter anknüpfen</a:t>
            </a:r>
          </a:p>
          <a:p>
            <a:r>
              <a:rPr lang="de-DE" sz="1400" dirty="0">
                <a:solidFill>
                  <a:schemeClr val="tx2"/>
                </a:solidFill>
              </a:rPr>
              <a:t>Oft bedingen sich Aufmerksamkeit und Wirkung gegenseitig, d. h. was relevant für den Betracht ist bzw. für ihn relevante Assoziationen auslöst, wird in der Regel auch eher beachtet</a:t>
            </a:r>
          </a:p>
          <a:p>
            <a:endParaRPr lang="de-DE" sz="1400" dirty="0">
              <a:solidFill>
                <a:schemeClr val="tx2"/>
              </a:solidFill>
            </a:endParaRPr>
          </a:p>
          <a:p>
            <a:r>
              <a:rPr lang="de-DE" sz="1400" dirty="0" err="1">
                <a:solidFill>
                  <a:schemeClr val="tx2"/>
                </a:solidFill>
              </a:rPr>
              <a:t>Bsp</a:t>
            </a:r>
            <a:r>
              <a:rPr lang="de-DE" sz="1400" dirty="0">
                <a:solidFill>
                  <a:schemeClr val="tx2"/>
                </a:solidFill>
              </a:rPr>
              <a:t>: Ich suche den Autoschlüssel also konzentriert sich meine Aufmerksamkeit auf metallisch glitzernde Dinge die von Größe und Form her ein Schlüssel sein könnten</a:t>
            </a:r>
          </a:p>
          <a:p>
            <a:endParaRPr lang="de-DE" sz="1400" dirty="0">
              <a:solidFill>
                <a:schemeClr val="tx2"/>
              </a:solidFill>
            </a:endParaRPr>
          </a:p>
          <a:p>
            <a:r>
              <a:rPr lang="de-DE" sz="1400" dirty="0">
                <a:solidFill>
                  <a:schemeClr val="tx2"/>
                </a:solidFill>
              </a:rPr>
              <a:t>Ich beachte in erster Linie die Dinge, die in dem Moment relevant sind</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8176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CDDFD330-67AC-BC67-B804-18479DD86610}"/>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Aufmerksamkeit durch Bedeutung</a:t>
            </a:r>
          </a:p>
        </p:txBody>
      </p:sp>
      <p:sp>
        <p:nvSpPr>
          <p:cNvPr id="3" name="Inhaltsplatzhalter 2">
            <a:extLst>
              <a:ext uri="{FF2B5EF4-FFF2-40B4-BE49-F238E27FC236}">
                <a16:creationId xmlns:a16="http://schemas.microsoft.com/office/drawing/2014/main" id="{044C9640-63CD-75B8-92BE-20F9727DEF31}"/>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de-DE" sz="1400" dirty="0">
                <a:solidFill>
                  <a:schemeClr val="tx2"/>
                </a:solidFill>
              </a:rPr>
              <a:t>Auch unauffällige Reize, leise Töne und subtile Nuancen können Aufmerksamkeit des Betrachters auf sich ziehen, sofern sie für ihn eine besondere Bedeutung haben</a:t>
            </a:r>
          </a:p>
          <a:p>
            <a:r>
              <a:rPr lang="de-DE" sz="1400" dirty="0">
                <a:solidFill>
                  <a:schemeClr val="tx2"/>
                </a:solidFill>
              </a:rPr>
              <a:t>Ein besonders auffälliges Design kann unsere Aufmerksamkeit auf sich ziehen, einfach weil es besonders auffällig gestaltet ist. Damit ist aber noch nichts darüber gesagt, wie es auf den Betrachter wirkt und ob diese Wirkung im Sinne des zu erreichenden Ziels ist</a:t>
            </a:r>
          </a:p>
          <a:p>
            <a:r>
              <a:rPr lang="de-DE" sz="1400" dirty="0">
                <a:solidFill>
                  <a:schemeClr val="tx2"/>
                </a:solidFill>
              </a:rPr>
              <a:t>Design oder Designelement muss dem Betrachter nicht bewusst oder gewahr werden, damit es Wirkung erzeugt. Er muss sich später auch nicht daran erinnern können, was er gesehen oder was seinen Eindruck ausgelöst hat. Betrachter muss Design nur wahrnehmen (unterschwellig oder unbewusst). Bedeutet nicht, dass es weniger oder schwächer wirkt</a:t>
            </a:r>
            <a:br>
              <a:rPr lang="de-DE" sz="1400" dirty="0">
                <a:solidFill>
                  <a:schemeClr val="tx2"/>
                </a:solidFill>
              </a:rPr>
            </a:br>
            <a:r>
              <a:rPr lang="de-DE" sz="1400" dirty="0">
                <a:solidFill>
                  <a:schemeClr val="tx2"/>
                </a:solidFill>
              </a:rPr>
              <a:t>=&gt; oft Gegenteil der Fall: mit der unterschwelligen Wirkung unsere bewusste Zensur außer Kraft gesetzt wird.</a:t>
            </a:r>
          </a:p>
          <a:p>
            <a:r>
              <a:rPr lang="de-DE" sz="1400" dirty="0">
                <a:solidFill>
                  <a:schemeClr val="tx2"/>
                </a:solidFill>
              </a:rPr>
              <a:t>Das, was im Fokus unserer Aufmerksamkeit steht, ist nur ein kleiner Ausschnitt dessen, was für die Wirkung verantwortlich ist.</a:t>
            </a:r>
          </a:p>
        </p:txBody>
      </p:sp>
    </p:spTree>
    <p:extLst>
      <p:ext uri="{BB962C8B-B14F-4D97-AF65-F5344CB8AC3E}">
        <p14:creationId xmlns:p14="http://schemas.microsoft.com/office/powerpoint/2010/main" val="265917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2E6F7FCB-8E48-1399-2182-059861DBB3A2}"/>
              </a:ext>
            </a:extLst>
          </p:cNvPr>
          <p:cNvSpPr>
            <a:spLocks noGrp="1"/>
          </p:cNvSpPr>
          <p:nvPr>
            <p:ph type="title"/>
          </p:nvPr>
        </p:nvSpPr>
        <p:spPr>
          <a:xfrm>
            <a:off x="3033466" y="991261"/>
            <a:ext cx="5754696" cy="1837349"/>
          </a:xfrm>
        </p:spPr>
        <p:txBody>
          <a:bodyPr anchor="b">
            <a:normAutofit/>
          </a:bodyPr>
          <a:lstStyle/>
          <a:p>
            <a:pPr algn="ctr"/>
            <a:r>
              <a:rPr lang="de-DE" sz="3600">
                <a:solidFill>
                  <a:schemeClr val="tx2"/>
                </a:solidFill>
              </a:rPr>
              <a:t>Übung - Das Gorilla Experiment</a:t>
            </a: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CA4A006F-8FD3-132A-EDBC-2C7285862BB1}"/>
              </a:ext>
            </a:extLst>
          </p:cNvPr>
          <p:cNvSpPr>
            <a:spLocks noGrp="1"/>
          </p:cNvSpPr>
          <p:nvPr>
            <p:ph idx="1"/>
          </p:nvPr>
        </p:nvSpPr>
        <p:spPr>
          <a:xfrm>
            <a:off x="3055954" y="2979336"/>
            <a:ext cx="5709721" cy="930511"/>
          </a:xfrm>
        </p:spPr>
        <p:txBody>
          <a:bodyPr vert="horz" lIns="91440" tIns="45720" rIns="91440" bIns="45720" rtlCol="0" anchor="t">
            <a:spAutoFit/>
          </a:bodyPr>
          <a:lstStyle/>
          <a:p>
            <a:r>
              <a:rPr lang="de-DE" sz="1400" dirty="0">
                <a:solidFill>
                  <a:schemeClr val="tx2"/>
                </a:solidFill>
              </a:rPr>
              <a:t>Zähle die Anzahl der Ballkontakte des weißen Teams</a:t>
            </a:r>
          </a:p>
          <a:p>
            <a:r>
              <a:rPr lang="de-DE" sz="1400" dirty="0">
                <a:solidFill>
                  <a:schemeClr val="tx2"/>
                </a:solidFill>
                <a:hlinkClick r:id="rId2"/>
              </a:rPr>
              <a:t>https://www.youtube.com/watch?v=vJG698U2Mvo&amp;t</a:t>
            </a:r>
            <a:endParaRPr lang="de-DE" sz="1400" dirty="0">
              <a:solidFill>
                <a:schemeClr val="tx2"/>
              </a:solidFill>
            </a:endParaRPr>
          </a:p>
          <a:p>
            <a:endParaRPr lang="de-DE" sz="1400" dirty="0">
              <a:solidFill>
                <a:schemeClr val="tx2"/>
              </a:solidFill>
            </a:endParaRPr>
          </a:p>
        </p:txBody>
      </p:sp>
    </p:spTree>
    <p:extLst>
      <p:ext uri="{BB962C8B-B14F-4D97-AF65-F5344CB8AC3E}">
        <p14:creationId xmlns:p14="http://schemas.microsoft.com/office/powerpoint/2010/main" val="268393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42CED097-DF6E-7AAE-9B9D-97C2B5CC7A03}"/>
              </a:ext>
            </a:extLst>
          </p:cNvPr>
          <p:cNvSpPr>
            <a:spLocks noGrp="1"/>
          </p:cNvSpPr>
          <p:nvPr>
            <p:ph type="title"/>
          </p:nvPr>
        </p:nvSpPr>
        <p:spPr>
          <a:xfrm>
            <a:off x="1179226" y="1594707"/>
            <a:ext cx="9833548" cy="1325563"/>
          </a:xfrm>
        </p:spPr>
        <p:txBody>
          <a:bodyPr anchor="b">
            <a:normAutofit/>
          </a:bodyPr>
          <a:lstStyle/>
          <a:p>
            <a:pPr algn="ctr"/>
            <a:r>
              <a:rPr lang="de-DE" sz="3600" dirty="0">
                <a:solidFill>
                  <a:schemeClr val="tx2"/>
                </a:solidFill>
              </a:rPr>
              <a:t>Unaufmerksamkeitsblindheit</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194A3C0C-C848-F73A-DF76-97F5FC342B72}"/>
              </a:ext>
            </a:extLst>
          </p:cNvPr>
          <p:cNvSpPr>
            <a:spLocks noGrp="1"/>
          </p:cNvSpPr>
          <p:nvPr>
            <p:ph idx="1"/>
          </p:nvPr>
        </p:nvSpPr>
        <p:spPr>
          <a:xfrm>
            <a:off x="1179226" y="3329677"/>
            <a:ext cx="8740629" cy="2156488"/>
          </a:xfrm>
        </p:spPr>
        <p:txBody>
          <a:bodyPr vert="horz" wrap="square" lIns="91440" tIns="45720" rIns="91440" bIns="45720" rtlCol="0" anchor="t">
            <a:spAutoFit/>
          </a:bodyPr>
          <a:lstStyle/>
          <a:p>
            <a:r>
              <a:rPr lang="de-DE" sz="1400" dirty="0">
                <a:solidFill>
                  <a:schemeClr val="tx2"/>
                </a:solidFill>
              </a:rPr>
              <a:t>Dass etwas nicht bewusst wahrgenommen oder erinnert wird, ist nicht automatisch ein Indiz dafür, dass es unbewusst wirkt.</a:t>
            </a:r>
          </a:p>
          <a:p>
            <a:r>
              <a:rPr lang="de-DE" sz="1400" dirty="0" err="1">
                <a:solidFill>
                  <a:schemeClr val="tx2"/>
                </a:solidFill>
              </a:rPr>
              <a:t>Bsp</a:t>
            </a:r>
            <a:r>
              <a:rPr lang="de-DE" sz="1400" dirty="0">
                <a:solidFill>
                  <a:schemeClr val="tx2"/>
                </a:solidFill>
              </a:rPr>
              <a:t>: Gestaltungselement unglücklich platziert, dass es aus Wahrnehmungsfeld komplett herausfällt</a:t>
            </a:r>
          </a:p>
          <a:p>
            <a:r>
              <a:rPr lang="de-DE" sz="1400" dirty="0">
                <a:solidFill>
                  <a:schemeClr val="tx2"/>
                </a:solidFill>
              </a:rPr>
              <a:t>Meistens: es ist nicht relevant oder bedeutungsvoll und daher für Betrachter überflüssig</a:t>
            </a:r>
          </a:p>
          <a:p>
            <a:r>
              <a:rPr lang="de-DE" sz="1400" dirty="0">
                <a:solidFill>
                  <a:schemeClr val="tx2"/>
                </a:solidFill>
              </a:rPr>
              <a:t>Was bedeutungsvoll ist und was nicht, kann auch mit konkreter Situation oder Aufgabe zusammenhängen</a:t>
            </a:r>
          </a:p>
          <a:p>
            <a:r>
              <a:rPr lang="de-DE" sz="1400" dirty="0">
                <a:solidFill>
                  <a:schemeClr val="tx2"/>
                </a:solidFill>
              </a:rPr>
              <a:t>Andere Form der Unaufmerksamkeit: aktive Ausblenden oder Ignorieren, weil einem etwas nicht „in den Kram“ passt (</a:t>
            </a:r>
            <a:r>
              <a:rPr lang="de-DE" sz="1400" dirty="0" err="1">
                <a:solidFill>
                  <a:schemeClr val="tx2"/>
                </a:solidFill>
              </a:rPr>
              <a:t>Bsp</a:t>
            </a:r>
            <a:r>
              <a:rPr lang="de-DE" sz="1400" dirty="0">
                <a:solidFill>
                  <a:schemeClr val="tx2"/>
                </a:solidFill>
              </a:rPr>
              <a:t>: Muttertaubheit bei Kindern, Warnhinweise auf Zigarettenschachteln)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43519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AA8EBB6E-AEBC-41AB-2A26-194FC619252C}"/>
              </a:ext>
            </a:extLst>
          </p:cNvPr>
          <p:cNvSpPr>
            <a:spLocks noGrp="1"/>
          </p:cNvSpPr>
          <p:nvPr>
            <p:ph type="title"/>
          </p:nvPr>
        </p:nvSpPr>
        <p:spPr>
          <a:xfrm>
            <a:off x="1179226" y="1280679"/>
            <a:ext cx="9833548" cy="1325563"/>
          </a:xfrm>
        </p:spPr>
        <p:txBody>
          <a:bodyPr anchor="b">
            <a:normAutofit/>
          </a:bodyPr>
          <a:lstStyle/>
          <a:p>
            <a:pPr algn="ctr"/>
            <a:r>
              <a:rPr lang="de-DE" sz="3600">
                <a:solidFill>
                  <a:schemeClr val="tx2"/>
                </a:solidFill>
              </a:rPr>
              <a:t>Wirkungen sind nicht beliebig</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642B5202-E9FD-66F7-FB6D-96B4D1CDBFFE}"/>
              </a:ext>
            </a:extLst>
          </p:cNvPr>
          <p:cNvSpPr>
            <a:spLocks noGrp="1"/>
          </p:cNvSpPr>
          <p:nvPr>
            <p:ph idx="1"/>
          </p:nvPr>
        </p:nvSpPr>
        <p:spPr>
          <a:xfrm>
            <a:off x="1179226" y="2890979"/>
            <a:ext cx="9833548" cy="1254189"/>
          </a:xfrm>
        </p:spPr>
        <p:txBody>
          <a:bodyPr vert="horz" lIns="91440" tIns="45720" rIns="91440" bIns="45720" rtlCol="0" anchor="t">
            <a:spAutoFit/>
          </a:bodyPr>
          <a:lstStyle/>
          <a:p>
            <a:r>
              <a:rPr lang="de-DE" sz="1400" dirty="0">
                <a:solidFill>
                  <a:schemeClr val="tx2"/>
                </a:solidFill>
              </a:rPr>
              <a:t>Designer muss andersherum vorgehen als Designforscher</a:t>
            </a:r>
          </a:p>
          <a:p>
            <a:pPr lvl="1"/>
            <a:r>
              <a:rPr lang="de-DE" sz="1400" dirty="0">
                <a:solidFill>
                  <a:schemeClr val="tx2"/>
                </a:solidFill>
              </a:rPr>
              <a:t>z.B.: er hat einen Begriff wie </a:t>
            </a:r>
            <a:r>
              <a:rPr lang="de-DE" sz="1400" dirty="0" err="1">
                <a:solidFill>
                  <a:schemeClr val="tx2"/>
                </a:solidFill>
              </a:rPr>
              <a:t>Maluma</a:t>
            </a:r>
            <a:r>
              <a:rPr lang="de-DE" sz="1400" dirty="0">
                <a:solidFill>
                  <a:schemeClr val="tx2"/>
                </a:solidFill>
              </a:rPr>
              <a:t>: Design soll weich und sanft wirken – passende Formen und Farben wählen um genau diese Wirkung beim Betrachter zu erzielen</a:t>
            </a:r>
          </a:p>
          <a:p>
            <a:r>
              <a:rPr lang="de-DE" sz="1400" dirty="0">
                <a:solidFill>
                  <a:schemeClr val="tx2"/>
                </a:solidFill>
              </a:rPr>
              <a:t>Grundfrage: Wie erreiche ich beim Betrachter eine bestimmte Anmutung und löse ganz bestimmte Empfindungen aus?</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79864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CB57BB06-3420-F109-D934-99D7BB34D8E6}"/>
              </a:ext>
            </a:extLst>
          </p:cNvPr>
          <p:cNvSpPr>
            <a:spLocks noGrp="1"/>
          </p:cNvSpPr>
          <p:nvPr>
            <p:ph type="title"/>
          </p:nvPr>
        </p:nvSpPr>
        <p:spPr>
          <a:xfrm>
            <a:off x="804672" y="2053641"/>
            <a:ext cx="4153091" cy="2760098"/>
          </a:xfrm>
        </p:spPr>
        <p:txBody>
          <a:bodyPr>
            <a:normAutofit/>
          </a:bodyPr>
          <a:lstStyle/>
          <a:p>
            <a:r>
              <a:rPr lang="de-AT" sz="4000" dirty="0">
                <a:solidFill>
                  <a:schemeClr val="tx2"/>
                </a:solidFill>
              </a:rPr>
              <a:t>Aufmerksamkeit erzeugen</a:t>
            </a:r>
          </a:p>
        </p:txBody>
      </p:sp>
      <p:sp>
        <p:nvSpPr>
          <p:cNvPr id="3" name="Inhaltsplatzhalter 2">
            <a:extLst>
              <a:ext uri="{FF2B5EF4-FFF2-40B4-BE49-F238E27FC236}">
                <a16:creationId xmlns:a16="http://schemas.microsoft.com/office/drawing/2014/main" id="{32EA1762-EB8F-55B5-7BE4-717018B13505}"/>
              </a:ext>
            </a:extLst>
          </p:cNvPr>
          <p:cNvSpPr>
            <a:spLocks noGrp="1"/>
          </p:cNvSpPr>
          <p:nvPr>
            <p:ph idx="1"/>
          </p:nvPr>
        </p:nvSpPr>
        <p:spPr>
          <a:xfrm>
            <a:off x="5758065" y="142621"/>
            <a:ext cx="6166080" cy="6287362"/>
          </a:xfrm>
        </p:spPr>
        <p:txBody>
          <a:bodyPr vert="horz" wrap="square" lIns="91440" tIns="45720" rIns="91440" bIns="45720" rtlCol="0" anchor="t">
            <a:spAutoFit/>
          </a:bodyPr>
          <a:lstStyle/>
          <a:p>
            <a:r>
              <a:rPr lang="de-AT" sz="1400" dirty="0">
                <a:solidFill>
                  <a:schemeClr val="tx2"/>
                </a:solidFill>
              </a:rPr>
              <a:t>Was besonders Aufmerksamkeit erregt</a:t>
            </a:r>
          </a:p>
          <a:p>
            <a:pPr lvl="1">
              <a:lnSpc>
                <a:spcPct val="100000"/>
              </a:lnSpc>
            </a:pPr>
            <a:r>
              <a:rPr lang="de-AT" sz="1200" dirty="0">
                <a:solidFill>
                  <a:schemeClr val="tx2"/>
                </a:solidFill>
              </a:rPr>
              <a:t>Farbige vor schwarzweißen Bildern</a:t>
            </a:r>
          </a:p>
          <a:p>
            <a:pPr lvl="1">
              <a:lnSpc>
                <a:spcPct val="100000"/>
              </a:lnSpc>
            </a:pPr>
            <a:r>
              <a:rPr lang="de-AT" sz="1200" dirty="0">
                <a:solidFill>
                  <a:schemeClr val="tx2"/>
                </a:solidFill>
              </a:rPr>
              <a:t>Grelle vor dunklen Farbtönen</a:t>
            </a:r>
          </a:p>
          <a:p>
            <a:pPr lvl="1">
              <a:lnSpc>
                <a:spcPct val="100000"/>
              </a:lnSpc>
            </a:pPr>
            <a:r>
              <a:rPr lang="de-AT" sz="1200" dirty="0">
                <a:solidFill>
                  <a:schemeClr val="tx2"/>
                </a:solidFill>
              </a:rPr>
              <a:t>Menschen vor Objekten</a:t>
            </a:r>
          </a:p>
          <a:p>
            <a:pPr lvl="1">
              <a:lnSpc>
                <a:spcPct val="100000"/>
              </a:lnSpc>
            </a:pPr>
            <a:r>
              <a:rPr lang="de-AT" sz="1200" dirty="0">
                <a:solidFill>
                  <a:schemeClr val="tx2"/>
                </a:solidFill>
              </a:rPr>
              <a:t>Gesichter vor Personen</a:t>
            </a:r>
          </a:p>
          <a:p>
            <a:r>
              <a:rPr lang="de-AT" sz="1400" dirty="0">
                <a:solidFill>
                  <a:schemeClr val="tx2"/>
                </a:solidFill>
              </a:rPr>
              <a:t>Aufmerksamkeit durch Farbe</a:t>
            </a:r>
          </a:p>
          <a:p>
            <a:pPr lvl="1"/>
            <a:r>
              <a:rPr lang="de-AT" sz="1200" dirty="0">
                <a:solidFill>
                  <a:schemeClr val="tx2"/>
                </a:solidFill>
              </a:rPr>
              <a:t>Hauptfarben wie Grün, Rot und Blau ziehen die Aufmerksamkeit stärker an als Farben wie Türkis oder Apricot (Grün am besten, Apricot am schwersten, bei Türkis im Test meisten Fehler)</a:t>
            </a:r>
          </a:p>
          <a:p>
            <a:r>
              <a:rPr lang="de-AT" sz="1400" dirty="0">
                <a:solidFill>
                  <a:schemeClr val="tx2"/>
                </a:solidFill>
              </a:rPr>
              <a:t>Aufmerksamkeit durch Kontrast</a:t>
            </a:r>
          </a:p>
          <a:p>
            <a:pPr lvl="1"/>
            <a:r>
              <a:rPr lang="de-AT" sz="1200" dirty="0">
                <a:solidFill>
                  <a:schemeClr val="tx2"/>
                </a:solidFill>
              </a:rPr>
              <a:t>Wenn sich ein Element von anderen deutlich unterscheidet, wird es in der Regel eher beachtet (bunten Umgebung fällt schwarz-weiß Element auf, Gruppe von Kindern fällt der Erwachsene auf)</a:t>
            </a:r>
          </a:p>
          <a:p>
            <a:r>
              <a:rPr lang="de-AT" sz="1400" dirty="0">
                <a:solidFill>
                  <a:schemeClr val="tx2"/>
                </a:solidFill>
              </a:rPr>
              <a:t>Aufmerksamkeit durch Provokation</a:t>
            </a:r>
          </a:p>
          <a:p>
            <a:pPr lvl="1"/>
            <a:r>
              <a:rPr lang="de-AT" sz="1200" dirty="0">
                <a:solidFill>
                  <a:schemeClr val="tx2"/>
                </a:solidFill>
              </a:rPr>
              <a:t>Aufmerksamkeit kann auch durch Provokation erreicht werden, indem z. B. der gute Geschmack verletzt oder ein Tabu gebrochen wird (Bps.: Benetton </a:t>
            </a:r>
            <a:r>
              <a:rPr lang="de-AT" sz="800" dirty="0">
                <a:solidFill>
                  <a:schemeClr val="tx2"/>
                </a:solidFill>
                <a:hlinkClick r:id="rId2"/>
              </a:rPr>
              <a:t>https://www.horizont.net/marketing/nachrichten/50-Jahre-Benetton-Die-besten-Kampagnen-137404</a:t>
            </a:r>
            <a:r>
              <a:rPr lang="de-AT" sz="1400" dirty="0">
                <a:solidFill>
                  <a:schemeClr val="tx2"/>
                </a:solidFill>
              </a:rPr>
              <a:t>)</a:t>
            </a:r>
          </a:p>
          <a:p>
            <a:r>
              <a:rPr lang="de-AT" sz="1400" dirty="0">
                <a:solidFill>
                  <a:schemeClr val="tx2"/>
                </a:solidFill>
              </a:rPr>
              <a:t>Aufmerksamkeit durch Irritation</a:t>
            </a:r>
          </a:p>
          <a:p>
            <a:pPr lvl="1"/>
            <a:r>
              <a:rPr lang="de-AT" sz="1200" dirty="0">
                <a:solidFill>
                  <a:schemeClr val="tx2"/>
                </a:solidFill>
              </a:rPr>
              <a:t>Dem Betrachter werden wichtige Informationen vorenthalten (Bsp.: Opel </a:t>
            </a:r>
            <a:r>
              <a:rPr lang="de-AT" sz="800" dirty="0">
                <a:solidFill>
                  <a:schemeClr val="tx2"/>
                </a:solidFill>
                <a:hlinkClick r:id="rId3">
                  <a:extLst>
                    <a:ext uri="{A12FA001-AC4F-418D-AE19-62706E023703}">
                      <ahyp:hlinkClr xmlns:ahyp="http://schemas.microsoft.com/office/drawing/2018/hyperlinkcolor" val="tx"/>
                    </a:ext>
                  </a:extLst>
                </a:hlinkClick>
              </a:rPr>
              <a:t>https://www.google.com/search?q=umparken+im+kopf+opel&amp;tbm=isch&amp;ved=2ahUKEwjV7pjr5In4AhWKsaQKHe4QBJcQ2-cCegQIABAA&amp;oq=umparken+im+kop&amp;gs_lcp=CgNpbWcQARgBMgQIABBDMgUIABCABDIECAAQQzIFCAAQgAQyBggAEB4QBToICAAQsQMQgwE6CwgAEIAEELEDEIMBOggIABCABBCxAzoHCAAQsQMQQzoECAAQHjoECAAQGFDrGVidL2CEOGgAcAB4AIABmwGIAfEOkgEEMC4xNpgBAKABAaoBC2d3cy13aXotaW1nwAEB&amp;sclient=img&amp;ei=ghCWYtWlCorjkgXuoZC4CQ&amp;bih=1047&amp;biw=1920&amp;client=firefox-b-d#imgrc=7rb_zG8B1UGqOM</a:t>
            </a:r>
            <a:br>
              <a:rPr lang="de-AT" sz="1400" dirty="0">
                <a:solidFill>
                  <a:schemeClr val="tx2"/>
                </a:solidFill>
              </a:rPr>
            </a:br>
            <a:r>
              <a:rPr lang="de-AT" sz="1200" dirty="0">
                <a:solidFill>
                  <a:schemeClr val="tx2"/>
                </a:solidFill>
              </a:rPr>
              <a:t>Plakate irritieren und werden dadurch spannend)</a:t>
            </a:r>
          </a:p>
          <a:p>
            <a:r>
              <a:rPr lang="de-AT" sz="1400" dirty="0">
                <a:solidFill>
                  <a:schemeClr val="tx2"/>
                </a:solidFill>
              </a:rPr>
              <a:t>Aufmerksamkeit durch Witz und Humor</a:t>
            </a:r>
          </a:p>
          <a:p>
            <a:pPr lvl="1"/>
            <a:r>
              <a:rPr lang="de-AT" sz="1200" dirty="0">
                <a:solidFill>
                  <a:schemeClr val="tx2"/>
                </a:solidFill>
              </a:rPr>
              <a:t>Sprachwitz, </a:t>
            </a:r>
            <a:r>
              <a:rPr lang="de-AT" sz="1200" dirty="0" err="1">
                <a:solidFill>
                  <a:schemeClr val="tx2"/>
                </a:solidFill>
              </a:rPr>
              <a:t>Bildwitz</a:t>
            </a:r>
            <a:r>
              <a:rPr lang="de-AT" sz="1200" dirty="0">
                <a:solidFill>
                  <a:schemeClr val="tx2"/>
                </a:solidFill>
              </a:rPr>
              <a:t>, erzählte Witze </a:t>
            </a:r>
            <a:r>
              <a:rPr lang="de-AT" sz="1400" dirty="0">
                <a:solidFill>
                  <a:schemeClr val="tx2"/>
                </a:solidFill>
              </a:rPr>
              <a:t>(</a:t>
            </a:r>
            <a:r>
              <a:rPr lang="de-AT" sz="800" dirty="0">
                <a:solidFill>
                  <a:schemeClr val="tx2"/>
                </a:solidFill>
                <a:hlinkClick r:id="rId4">
                  <a:extLst>
                    <a:ext uri="{A12FA001-AC4F-418D-AE19-62706E023703}">
                      <ahyp:hlinkClr xmlns:ahyp="http://schemas.microsoft.com/office/drawing/2018/hyperlinkcolor" val="tx"/>
                    </a:ext>
                  </a:extLst>
                </a:hlinkClick>
              </a:rPr>
              <a:t>https://wissbert.de/haarige-angelegenheit</a:t>
            </a:r>
            <a:r>
              <a:rPr lang="de-AT" sz="1400" dirty="0">
                <a:solidFill>
                  <a:schemeClr val="tx2"/>
                </a:solidFill>
              </a:rPr>
              <a:t>)</a:t>
            </a:r>
          </a:p>
        </p:txBody>
      </p:sp>
    </p:spTree>
    <p:extLst>
      <p:ext uri="{BB962C8B-B14F-4D97-AF65-F5344CB8AC3E}">
        <p14:creationId xmlns:p14="http://schemas.microsoft.com/office/powerpoint/2010/main" val="229048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134707D6-F586-265E-8C3C-62BEDEDE6761}"/>
              </a:ext>
            </a:extLst>
          </p:cNvPr>
          <p:cNvSpPr>
            <a:spLocks noGrp="1"/>
          </p:cNvSpPr>
          <p:nvPr>
            <p:ph type="title"/>
          </p:nvPr>
        </p:nvSpPr>
        <p:spPr>
          <a:xfrm>
            <a:off x="1689253" y="1400487"/>
            <a:ext cx="9833548" cy="1325563"/>
          </a:xfrm>
        </p:spPr>
        <p:txBody>
          <a:bodyPr anchor="b">
            <a:normAutofit/>
          </a:bodyPr>
          <a:lstStyle/>
          <a:p>
            <a:pPr algn="ctr"/>
            <a:r>
              <a:rPr lang="de-AT" sz="3600" dirty="0">
                <a:solidFill>
                  <a:schemeClr val="tx2"/>
                </a:solidFill>
              </a:rPr>
              <a:t>Die Stimmung des Betrachters: Rezeptionsverfassungen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E9E61B17-8D67-CCB0-0A7B-F47646EE9CD5}"/>
              </a:ext>
            </a:extLst>
          </p:cNvPr>
          <p:cNvSpPr>
            <a:spLocks noGrp="1"/>
          </p:cNvSpPr>
          <p:nvPr>
            <p:ph idx="1"/>
          </p:nvPr>
        </p:nvSpPr>
        <p:spPr>
          <a:xfrm>
            <a:off x="1179226" y="3329677"/>
            <a:ext cx="8555901" cy="2738185"/>
          </a:xfrm>
        </p:spPr>
        <p:txBody>
          <a:bodyPr vert="horz" wrap="square" lIns="91440" tIns="45720" rIns="91440" bIns="45720" rtlCol="0" anchor="t">
            <a:spAutoFit/>
          </a:bodyPr>
          <a:lstStyle/>
          <a:p>
            <a:r>
              <a:rPr lang="de-AT" sz="1400" dirty="0">
                <a:solidFill>
                  <a:schemeClr val="tx2"/>
                </a:solidFill>
              </a:rPr>
              <a:t>Ob ein Design Aufmerksamkeit erregt, hängt auch mit der Situation und Stimmung des Betrachters zusammen.</a:t>
            </a:r>
          </a:p>
          <a:p>
            <a:pPr lvl="1"/>
            <a:r>
              <a:rPr lang="de-AT" sz="1400" dirty="0">
                <a:solidFill>
                  <a:schemeClr val="tx2"/>
                </a:solidFill>
              </a:rPr>
              <a:t>Im Urlaub werde ich den Ausführungen eines an der Tür meines Bungalows klopfenden Versicherungsvertreter wenig Aufmerksamkeit schenken</a:t>
            </a:r>
          </a:p>
          <a:p>
            <a:r>
              <a:rPr lang="de-AT" sz="1400" dirty="0">
                <a:solidFill>
                  <a:schemeClr val="tx2"/>
                </a:solidFill>
              </a:rPr>
              <a:t>Für Designer wichtig zu wissen, in welcher Gefühlslage sich der Mediennutzer vermutlich befinden wird – hat Auswirkungen auf Inhalte und auf Machart von Werbung er anspricht</a:t>
            </a:r>
          </a:p>
          <a:p>
            <a:r>
              <a:rPr lang="de-AT" sz="1400" dirty="0" err="1">
                <a:solidFill>
                  <a:schemeClr val="tx2"/>
                </a:solidFill>
              </a:rPr>
              <a:t>Leanback</a:t>
            </a:r>
            <a:r>
              <a:rPr lang="de-AT" sz="1400" dirty="0">
                <a:solidFill>
                  <a:schemeClr val="tx2"/>
                </a:solidFill>
              </a:rPr>
              <a:t>- (z.B. TV – ich lehn mich zurück) und </a:t>
            </a:r>
            <a:r>
              <a:rPr lang="de-AT" sz="1400" dirty="0" err="1">
                <a:solidFill>
                  <a:schemeClr val="tx2"/>
                </a:solidFill>
              </a:rPr>
              <a:t>Leanforward</a:t>
            </a:r>
            <a:r>
              <a:rPr lang="de-AT" sz="1400" dirty="0">
                <a:solidFill>
                  <a:schemeClr val="tx2"/>
                </a:solidFill>
              </a:rPr>
              <a:t>-Verfassung (z.B. PC – stärkere aufrechte Haltung, ist aktiver)</a:t>
            </a:r>
          </a:p>
          <a:p>
            <a:r>
              <a:rPr lang="de-AT" sz="1400" dirty="0">
                <a:solidFill>
                  <a:schemeClr val="tx2"/>
                </a:solidFill>
              </a:rPr>
              <a:t>Einflussfaktor Zeit: Tageszeit spielt eine Rolle für Rezeptionsverfassung</a:t>
            </a:r>
          </a:p>
          <a:p>
            <a:pPr lvl="1"/>
            <a:r>
              <a:rPr lang="de-AT" sz="1400" dirty="0">
                <a:solidFill>
                  <a:schemeClr val="tx2"/>
                </a:solidFill>
              </a:rPr>
              <a:t>Längere und stimmungsvollere Werbespots in Prime Time höhere Aufmerksamkeit als im Vorabend (Tagesreste werden nebenbei erledigt)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530919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913367BD-DB8E-EBCE-4D90-64F37334E7E4}"/>
              </a:ext>
            </a:extLst>
          </p:cNvPr>
          <p:cNvSpPr>
            <a:spLocks noGrp="1"/>
          </p:cNvSpPr>
          <p:nvPr>
            <p:ph type="title"/>
          </p:nvPr>
        </p:nvSpPr>
        <p:spPr>
          <a:xfrm>
            <a:off x="-113865" y="528706"/>
            <a:ext cx="9833548" cy="1325563"/>
          </a:xfrm>
        </p:spPr>
        <p:txBody>
          <a:bodyPr anchor="b">
            <a:normAutofit/>
          </a:bodyPr>
          <a:lstStyle/>
          <a:p>
            <a:pPr algn="ctr"/>
            <a:r>
              <a:rPr lang="de-AT" sz="3600" dirty="0">
                <a:solidFill>
                  <a:schemeClr val="tx2"/>
                </a:solidFill>
              </a:rPr>
              <a:t>Wie das Gedächtnis funktioniert</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F1658A09-B7DC-1390-1C0C-8ADD050A8DCF}"/>
              </a:ext>
            </a:extLst>
          </p:cNvPr>
          <p:cNvSpPr>
            <a:spLocks noGrp="1"/>
          </p:cNvSpPr>
          <p:nvPr>
            <p:ph idx="1"/>
          </p:nvPr>
        </p:nvSpPr>
        <p:spPr>
          <a:xfrm>
            <a:off x="2416898" y="2497847"/>
            <a:ext cx="8934592" cy="3900042"/>
          </a:xfrm>
        </p:spPr>
        <p:txBody>
          <a:bodyPr vert="horz" wrap="square" lIns="91440" tIns="45720" rIns="91440" bIns="45720" rtlCol="0" anchor="t">
            <a:spAutoFit/>
          </a:bodyPr>
          <a:lstStyle/>
          <a:p>
            <a:r>
              <a:rPr lang="de-AT" sz="1400" dirty="0">
                <a:solidFill>
                  <a:schemeClr val="tx2"/>
                </a:solidFill>
              </a:rPr>
              <a:t>Sensorisches Gedächtnis</a:t>
            </a:r>
          </a:p>
          <a:p>
            <a:pPr lvl="1"/>
            <a:r>
              <a:rPr lang="de-AT" sz="1400" dirty="0">
                <a:solidFill>
                  <a:schemeClr val="tx2"/>
                </a:solidFill>
              </a:rPr>
              <a:t>Behält das Wahrgenommene nur für kurzen Augenblick – enthält gewissermaßen Nachbilder, Nachtöne oder Nachempfindungen des unmittelbar Geschehenen oder Gehörten</a:t>
            </a:r>
          </a:p>
          <a:p>
            <a:pPr lvl="1"/>
            <a:r>
              <a:rPr lang="de-AT" sz="1400" dirty="0">
                <a:solidFill>
                  <a:schemeClr val="tx2"/>
                </a:solidFill>
              </a:rPr>
              <a:t>Nimmt sehr viele Informationen aus der Umgebung auf, auch wenn wir nicht konzentriert hinschauen oder hinhören (von </a:t>
            </a:r>
            <a:r>
              <a:rPr lang="de-AT" sz="1400" dirty="0" err="1">
                <a:solidFill>
                  <a:schemeClr val="tx2"/>
                </a:solidFill>
              </a:rPr>
              <a:t>Millisek</a:t>
            </a:r>
            <a:r>
              <a:rPr lang="de-AT" sz="1400" dirty="0">
                <a:solidFill>
                  <a:schemeClr val="tx2"/>
                </a:solidFill>
              </a:rPr>
              <a:t> bis 2 Sek)</a:t>
            </a:r>
          </a:p>
          <a:p>
            <a:r>
              <a:rPr lang="de-AT" sz="1400" dirty="0">
                <a:solidFill>
                  <a:schemeClr val="tx2"/>
                </a:solidFill>
              </a:rPr>
              <a:t>Kurzzeitgedächtnis</a:t>
            </a:r>
          </a:p>
          <a:p>
            <a:pPr lvl="1"/>
            <a:r>
              <a:rPr lang="de-AT" sz="1400" dirty="0">
                <a:solidFill>
                  <a:schemeClr val="tx2"/>
                </a:solidFill>
              </a:rPr>
              <a:t>Behalten wir die Dinge, die für uns aktuell wichtig sind, und auch etwas länger als im sensorischen Gedächtnis</a:t>
            </a:r>
          </a:p>
          <a:p>
            <a:pPr lvl="1"/>
            <a:r>
              <a:rPr lang="de-AT" sz="1400" dirty="0">
                <a:solidFill>
                  <a:schemeClr val="tx2"/>
                </a:solidFill>
              </a:rPr>
              <a:t>Deutlich begrenzter (</a:t>
            </a:r>
            <a:r>
              <a:rPr lang="de-AT" sz="1400" dirty="0" err="1">
                <a:solidFill>
                  <a:schemeClr val="tx2"/>
                </a:solidFill>
              </a:rPr>
              <a:t>ca</a:t>
            </a:r>
            <a:r>
              <a:rPr lang="de-AT" sz="1400" dirty="0">
                <a:solidFill>
                  <a:schemeClr val="tx2"/>
                </a:solidFill>
              </a:rPr>
              <a:t> 7 +/- 2 Informationen)</a:t>
            </a:r>
          </a:p>
          <a:p>
            <a:r>
              <a:rPr lang="de-AT" sz="1400" dirty="0">
                <a:solidFill>
                  <a:schemeClr val="tx2"/>
                </a:solidFill>
              </a:rPr>
              <a:t>Langzeitgedächtnis</a:t>
            </a:r>
          </a:p>
          <a:p>
            <a:pPr lvl="1"/>
            <a:r>
              <a:rPr lang="de-AT" sz="1400" dirty="0">
                <a:solidFill>
                  <a:schemeClr val="tx2"/>
                </a:solidFill>
              </a:rPr>
              <a:t>Was wir dauerhaft behalten, sind keine isolierten Informationseinheiten, sondern Sinn und Bedeutung</a:t>
            </a:r>
          </a:p>
          <a:p>
            <a:pPr lvl="1"/>
            <a:r>
              <a:rPr lang="de-AT" sz="1400" dirty="0">
                <a:solidFill>
                  <a:schemeClr val="tx2"/>
                </a:solidFill>
              </a:rPr>
              <a:t>Damit neu Wahrgenommenes langfristig behalten wird, muss es sich an unser bestehendes Wissen und unsere Erfahrungen anbinden</a:t>
            </a:r>
          </a:p>
          <a:p>
            <a:pPr lvl="1"/>
            <a:r>
              <a:rPr lang="de-AT" sz="1400" dirty="0">
                <a:solidFill>
                  <a:schemeClr val="tx2"/>
                </a:solidFill>
              </a:rPr>
              <a:t>=&gt; das, was wirkt, bleibt auch im (Langzeit-)Gedächtnis, denn dann ist es für uns bedeutungsvoll und relevant</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85271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C681A13D-479C-057D-685C-EE5DDE979074}"/>
              </a:ext>
            </a:extLst>
          </p:cNvPr>
          <p:cNvSpPr>
            <a:spLocks noGrp="1"/>
          </p:cNvSpPr>
          <p:nvPr>
            <p:ph type="title"/>
          </p:nvPr>
        </p:nvSpPr>
        <p:spPr>
          <a:xfrm>
            <a:off x="144754" y="429356"/>
            <a:ext cx="7946301" cy="1325563"/>
          </a:xfrm>
        </p:spPr>
        <p:txBody>
          <a:bodyPr anchor="b">
            <a:normAutofit/>
          </a:bodyPr>
          <a:lstStyle/>
          <a:p>
            <a:pPr algn="ctr"/>
            <a:r>
              <a:rPr lang="de-AT" sz="3600" dirty="0">
                <a:solidFill>
                  <a:schemeClr val="tx2"/>
                </a:solidFill>
              </a:rPr>
              <a:t>Techniken, um etwas im Gedächtnis zu behalten</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397E4720-2792-2753-46C0-251A9F3782AD}"/>
              </a:ext>
            </a:extLst>
          </p:cNvPr>
          <p:cNvSpPr>
            <a:spLocks noGrp="1"/>
          </p:cNvSpPr>
          <p:nvPr>
            <p:ph idx="1"/>
          </p:nvPr>
        </p:nvSpPr>
        <p:spPr>
          <a:xfrm>
            <a:off x="2087746" y="2456870"/>
            <a:ext cx="9833548" cy="3512244"/>
          </a:xfrm>
        </p:spPr>
        <p:txBody>
          <a:bodyPr vert="horz" lIns="91440" tIns="45720" rIns="91440" bIns="45720" rtlCol="0" anchor="t">
            <a:spAutoFit/>
          </a:bodyPr>
          <a:lstStyle/>
          <a:p>
            <a:r>
              <a:rPr lang="de-AT" sz="1400" dirty="0">
                <a:solidFill>
                  <a:schemeClr val="tx2"/>
                </a:solidFill>
              </a:rPr>
              <a:t>Behalten durch Geschichten</a:t>
            </a:r>
          </a:p>
          <a:p>
            <a:pPr lvl="1"/>
            <a:r>
              <a:rPr lang="de-AT" sz="1400" dirty="0">
                <a:solidFill>
                  <a:schemeClr val="tx2"/>
                </a:solidFill>
              </a:rPr>
              <a:t>Was in – für uns relevante – Geschichten eingebunden ist, behalten wir eher</a:t>
            </a:r>
          </a:p>
          <a:p>
            <a:pPr lvl="1"/>
            <a:r>
              <a:rPr lang="de-AT" sz="1400" dirty="0">
                <a:solidFill>
                  <a:schemeClr val="tx2"/>
                </a:solidFill>
              </a:rPr>
              <a:t>Leichter einen sinnvollen Zusammenhang herzustellen</a:t>
            </a:r>
          </a:p>
          <a:p>
            <a:pPr lvl="1"/>
            <a:r>
              <a:rPr lang="de-AT" sz="1400" dirty="0">
                <a:solidFill>
                  <a:schemeClr val="tx2"/>
                </a:solidFill>
              </a:rPr>
              <a:t>Merken uns keine Einzelinformationen, sondern diesen Gesamtzusammenhang</a:t>
            </a:r>
          </a:p>
          <a:p>
            <a:r>
              <a:rPr lang="de-AT" sz="1400" dirty="0">
                <a:solidFill>
                  <a:schemeClr val="tx2"/>
                </a:solidFill>
              </a:rPr>
              <a:t>Behalten durch Wiederholung</a:t>
            </a:r>
          </a:p>
          <a:p>
            <a:pPr lvl="1"/>
            <a:r>
              <a:rPr lang="de-AT" sz="1400" dirty="0">
                <a:solidFill>
                  <a:schemeClr val="tx2"/>
                </a:solidFill>
              </a:rPr>
              <a:t>Wiederholung als alleinige Methode des langfristigen Behaltens sehr mühsam (Vokabellernen)</a:t>
            </a:r>
          </a:p>
          <a:p>
            <a:pPr lvl="1"/>
            <a:r>
              <a:rPr lang="de-AT" sz="1400" dirty="0">
                <a:solidFill>
                  <a:schemeClr val="tx2"/>
                </a:solidFill>
              </a:rPr>
              <a:t>Neurowissenschaftliche Untersuchungen: min 160 Wiederholungen notwendig, um sich sinnlose Silben zu merken</a:t>
            </a:r>
          </a:p>
          <a:p>
            <a:pPr lvl="1"/>
            <a:r>
              <a:rPr lang="de-AT" sz="1400" dirty="0">
                <a:solidFill>
                  <a:schemeClr val="tx2"/>
                </a:solidFill>
              </a:rPr>
              <a:t>Deutlich schneller und besser behält man das, was man versteht, was für einen wichtig und bedeutungsvoll ist, und bei dem man daher auch motiviert ist, es zu behalten</a:t>
            </a:r>
          </a:p>
          <a:p>
            <a:r>
              <a:rPr lang="de-AT" sz="1400" dirty="0">
                <a:solidFill>
                  <a:schemeClr val="tx2"/>
                </a:solidFill>
              </a:rPr>
              <a:t>Behalten durch Rhythmus</a:t>
            </a:r>
          </a:p>
          <a:p>
            <a:pPr lvl="1"/>
            <a:r>
              <a:rPr lang="de-AT" sz="1400" dirty="0">
                <a:solidFill>
                  <a:schemeClr val="tx2"/>
                </a:solidFill>
              </a:rPr>
              <a:t>Wiederholungen im Design können produktiv sein, wenn sie als formales oder stilistisches Element (Farbwahl, Bilder, Muster) für die emotionale Färbung eines Designs sorgen und dadurch erwünschte Wirkung erzielen</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93199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80EA00D0-3D21-002C-1CDB-E6198F3DF38A}"/>
              </a:ext>
            </a:extLst>
          </p:cNvPr>
          <p:cNvSpPr>
            <a:spLocks noGrp="1"/>
          </p:cNvSpPr>
          <p:nvPr>
            <p:ph type="title"/>
          </p:nvPr>
        </p:nvSpPr>
        <p:spPr>
          <a:xfrm>
            <a:off x="1179226" y="1755073"/>
            <a:ext cx="9833548" cy="1066802"/>
          </a:xfrm>
        </p:spPr>
        <p:txBody>
          <a:bodyPr anchor="b">
            <a:normAutofit/>
          </a:bodyPr>
          <a:lstStyle/>
          <a:p>
            <a:r>
              <a:rPr lang="de-AT" sz="3600">
                <a:solidFill>
                  <a:schemeClr val="tx2"/>
                </a:solidFill>
              </a:rPr>
              <a:t>Exkurs: Mnemotechnik</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36A1B353-9682-88FB-2683-9D7466087424}"/>
              </a:ext>
            </a:extLst>
          </p:cNvPr>
          <p:cNvSpPr>
            <a:spLocks noGrp="1"/>
          </p:cNvSpPr>
          <p:nvPr>
            <p:ph idx="1"/>
          </p:nvPr>
        </p:nvSpPr>
        <p:spPr>
          <a:xfrm>
            <a:off x="1179226" y="3049325"/>
            <a:ext cx="9833548" cy="1577868"/>
          </a:xfrm>
        </p:spPr>
        <p:txBody>
          <a:bodyPr vert="horz" lIns="91440" tIns="45720" rIns="91440" bIns="45720" rtlCol="0" anchor="t">
            <a:spAutoFit/>
          </a:bodyPr>
          <a:lstStyle/>
          <a:p>
            <a:r>
              <a:rPr lang="de-AT" sz="1400" dirty="0">
                <a:solidFill>
                  <a:schemeClr val="tx2"/>
                </a:solidFill>
              </a:rPr>
              <a:t>Wenn du versuchst, dir beliebige Gegenstände zu merken – z. B. in dem Spiel „ich packe meinen Koffer“ – wirst du nach 7, max. 9 Gegenständen an deine Grenzen kommen.</a:t>
            </a:r>
          </a:p>
          <a:p>
            <a:r>
              <a:rPr lang="de-AT" sz="1400" dirty="0">
                <a:solidFill>
                  <a:schemeClr val="tx2"/>
                </a:solidFill>
              </a:rPr>
              <a:t>Stellst du dir vor deinem geistigen Auge aber einen Weg vor, den du täglich gehst, und legst die Gegenstände auf diesem Weg an markanten Punkten ab, dann wirst du dir locker an die 30 Gegenstände in der richtigen Reihenfolge merken können. Du dockst dann deine Vorstellungsbilder der Gegenstände an bestehende Lebenserfahrungen an, die für dich bedeutsam sind. Dadurch können sie im Langzeitgedächtnis verankert werden. Du wirst dich vermutlich sogar noch Tage später an diese Gegenstände erinnern können ;)</a:t>
            </a:r>
          </a:p>
        </p:txBody>
      </p:sp>
    </p:spTree>
    <p:extLst>
      <p:ext uri="{BB962C8B-B14F-4D97-AF65-F5344CB8AC3E}">
        <p14:creationId xmlns:p14="http://schemas.microsoft.com/office/powerpoint/2010/main" val="184155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4ACA06A5-4DC8-5196-BCFB-CC3410A75E8D}"/>
              </a:ext>
            </a:extLst>
          </p:cNvPr>
          <p:cNvSpPr>
            <a:spLocks noGrp="1"/>
          </p:cNvSpPr>
          <p:nvPr>
            <p:ph type="title"/>
          </p:nvPr>
        </p:nvSpPr>
        <p:spPr>
          <a:xfrm>
            <a:off x="1179226" y="1089225"/>
            <a:ext cx="9833548" cy="665848"/>
          </a:xfrm>
        </p:spPr>
        <p:txBody>
          <a:bodyPr anchor="b">
            <a:normAutofit/>
          </a:bodyPr>
          <a:lstStyle/>
          <a:p>
            <a:r>
              <a:rPr lang="de-AT" sz="3600" dirty="0">
                <a:solidFill>
                  <a:schemeClr val="tx2"/>
                </a:solidFill>
              </a:rPr>
              <a:t>Spiel: Text für „Stille Post“</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A858D1CE-E431-B444-9109-8489C5A40C43}"/>
              </a:ext>
            </a:extLst>
          </p:cNvPr>
          <p:cNvSpPr>
            <a:spLocks noGrp="1"/>
          </p:cNvSpPr>
          <p:nvPr>
            <p:ph idx="1"/>
          </p:nvPr>
        </p:nvSpPr>
        <p:spPr>
          <a:xfrm>
            <a:off x="1179073" y="2671844"/>
            <a:ext cx="9833548" cy="3582519"/>
          </a:xfrm>
        </p:spPr>
        <p:txBody>
          <a:bodyPr vert="horz" lIns="91440" tIns="45720" rIns="91440" bIns="45720" rtlCol="0" anchor="t">
            <a:spAutoFit/>
          </a:bodyPr>
          <a:lstStyle/>
          <a:p>
            <a:pPr marL="0" indent="0">
              <a:buNone/>
            </a:pPr>
            <a:r>
              <a:rPr lang="de-AT" sz="1400" dirty="0">
                <a:solidFill>
                  <a:schemeClr val="tx2"/>
                </a:solidFill>
              </a:rPr>
              <a:t>Eines Nachts gingen zwei junge Männer aus </a:t>
            </a:r>
            <a:r>
              <a:rPr lang="de-AT" sz="1400" dirty="0" err="1">
                <a:solidFill>
                  <a:schemeClr val="tx2"/>
                </a:solidFill>
              </a:rPr>
              <a:t>Egulac</a:t>
            </a:r>
            <a:r>
              <a:rPr lang="de-AT" sz="1400" dirty="0">
                <a:solidFill>
                  <a:schemeClr val="tx2"/>
                </a:solidFill>
              </a:rPr>
              <a:t> hinunter zum Fluss, um Robben zu jagen. Während sie dort waren, wurde es auf einmal neblig und ruhig. Dann hörten sie Kriegsgeschrei und dachten: „Das könnte eine Gruppe von Kriegern sein.“ Sie flüchteten sich zurück ans Ufer und versteckten sich hinter einem umgestürzten Baum. Jetzt kamen Kanus heran, und sie hörten das Geräusch der Paddel und sahen ein Kanu auf sich zukommen. Es waren fünf Männer im Kanu und sie sagten: „Was meint ihr? Wir wollen euch mitnehmen. Wir fahren flussaufwärts, um Krieg gegen die Leute dort zu führen.“ </a:t>
            </a:r>
            <a:br>
              <a:rPr lang="de-AT" sz="1400" dirty="0">
                <a:solidFill>
                  <a:schemeClr val="tx2"/>
                </a:solidFill>
              </a:rPr>
            </a:br>
            <a:r>
              <a:rPr lang="de-AT" sz="1400" dirty="0">
                <a:solidFill>
                  <a:schemeClr val="tx2"/>
                </a:solidFill>
              </a:rPr>
              <a:t>Einer der jungen Männer sagte: „Ich habe keine Pfeile.“ „Pfeile sind im Kanu“, antworteten sie. „Ich komme nicht mit. Ich könnte getötet werden., Meine Verwandten wissen nicht, wo ich hingegangen bin. Aber Du“, meinte er und wandte sich an den anderen, „Du könntest mit ihnen gehen.“ So fuhr einer der jungen Männer mit, aber der andere kehrte nach Hause zurück. Und die Krieger fuhren den Fluss hinauf, zu einer Stadt jenseits von </a:t>
            </a:r>
            <a:r>
              <a:rPr lang="de-AT" sz="1400" dirty="0" err="1">
                <a:solidFill>
                  <a:schemeClr val="tx2"/>
                </a:solidFill>
              </a:rPr>
              <a:t>Kalama</a:t>
            </a:r>
            <a:r>
              <a:rPr lang="de-AT" sz="1400" dirty="0">
                <a:solidFill>
                  <a:schemeClr val="tx2"/>
                </a:solidFill>
              </a:rPr>
              <a:t>. Die Leute kamen zum Wasser herunter und begannen zu kämpfen; viele wurden getötet. Doch bald darauf hörte der junge Mann einen Krieger sagen: „Schnell, wir sollten gehen, dieser Indianer da ist getroffen.“ Daraufhin dachte er: „Oh, es sind Geister.“ Er fühlte sich nicht krank, aber sie sagten, dass er getroffen sei.</a:t>
            </a:r>
            <a:br>
              <a:rPr lang="de-AT" sz="1400" dirty="0">
                <a:solidFill>
                  <a:schemeClr val="tx2"/>
                </a:solidFill>
              </a:rPr>
            </a:br>
            <a:r>
              <a:rPr lang="de-AT" sz="1400" dirty="0">
                <a:solidFill>
                  <a:schemeClr val="tx2"/>
                </a:solidFill>
              </a:rPr>
              <a:t>So fuhren die Kanus zurück nach </a:t>
            </a:r>
            <a:r>
              <a:rPr lang="de-AT" sz="1400" dirty="0" err="1">
                <a:solidFill>
                  <a:schemeClr val="tx2"/>
                </a:solidFill>
              </a:rPr>
              <a:t>Egulac</a:t>
            </a:r>
            <a:r>
              <a:rPr lang="de-AT" sz="1400" dirty="0">
                <a:solidFill>
                  <a:schemeClr val="tx2"/>
                </a:solidFill>
              </a:rPr>
              <a:t>, und der junge Mann ging an Land, kam zu seinem Haus und machte ein Feuer. Und er erzählte es allen und sagte: Seht, ich ging mit den Geistern, und wir zogen in den Kampf. Viele von uns wurden getötet, und viele unserer Angreifer wurden getötet. Sie sagten, ich sei getroffen, doch ich fühlte mich gar nicht krank.“ Er erzählte alles, und dann wurde er still. Als die Sonne aufging, fiel er zu Boden. Etwas Schwarzes kam aus seinem Mund. Sein Gesicht verzerrte sich. Die Leute sprangen auf und schrien. Er war tot.</a:t>
            </a:r>
          </a:p>
        </p:txBody>
      </p:sp>
    </p:spTree>
    <p:extLst>
      <p:ext uri="{BB962C8B-B14F-4D97-AF65-F5344CB8AC3E}">
        <p14:creationId xmlns:p14="http://schemas.microsoft.com/office/powerpoint/2010/main" val="84684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2" name="Titel 1">
            <a:extLst>
              <a:ext uri="{FF2B5EF4-FFF2-40B4-BE49-F238E27FC236}">
                <a16:creationId xmlns:a16="http://schemas.microsoft.com/office/drawing/2014/main" id="{5C7556EE-06FB-D89A-DAC8-D9AE0DFB90C3}"/>
              </a:ext>
            </a:extLst>
          </p:cNvPr>
          <p:cNvSpPr>
            <a:spLocks noGrp="1"/>
          </p:cNvSpPr>
          <p:nvPr>
            <p:ph type="title"/>
          </p:nvPr>
        </p:nvSpPr>
        <p:spPr>
          <a:xfrm>
            <a:off x="3027924" y="991261"/>
            <a:ext cx="5754696" cy="1837349"/>
          </a:xfrm>
        </p:spPr>
        <p:txBody>
          <a:bodyPr>
            <a:normAutofit/>
          </a:bodyPr>
          <a:lstStyle/>
          <a:p>
            <a:pPr algn="ctr"/>
            <a:r>
              <a:rPr lang="de-AT" sz="3600">
                <a:solidFill>
                  <a:schemeClr val="tx2"/>
                </a:solidFill>
              </a:rPr>
              <a:t>Erklärung zum Spiel</a:t>
            </a:r>
          </a:p>
        </p:txBody>
      </p:sp>
      <p:sp>
        <p:nvSpPr>
          <p:cNvPr id="3" name="Inhaltsplatzhalter 2">
            <a:extLst>
              <a:ext uri="{FF2B5EF4-FFF2-40B4-BE49-F238E27FC236}">
                <a16:creationId xmlns:a16="http://schemas.microsoft.com/office/drawing/2014/main" id="{16AA1D89-D1EC-F5E3-DD45-1C22574E5951}"/>
              </a:ext>
            </a:extLst>
          </p:cNvPr>
          <p:cNvSpPr>
            <a:spLocks noGrp="1"/>
          </p:cNvSpPr>
          <p:nvPr>
            <p:ph idx="1"/>
          </p:nvPr>
        </p:nvSpPr>
        <p:spPr>
          <a:xfrm>
            <a:off x="3050412" y="2979336"/>
            <a:ext cx="5709721" cy="3061864"/>
          </a:xfrm>
        </p:spPr>
        <p:txBody>
          <a:bodyPr anchor="t">
            <a:spAutoFit/>
          </a:bodyPr>
          <a:lstStyle/>
          <a:p>
            <a:r>
              <a:rPr lang="de-AT" sz="1400" dirty="0">
                <a:solidFill>
                  <a:schemeClr val="tx2"/>
                </a:solidFill>
              </a:rPr>
              <a:t>„The War </a:t>
            </a:r>
            <a:r>
              <a:rPr lang="de-AT" sz="1400" dirty="0" err="1">
                <a:solidFill>
                  <a:schemeClr val="tx2"/>
                </a:solidFill>
              </a:rPr>
              <a:t>of</a:t>
            </a:r>
            <a:r>
              <a:rPr lang="de-AT" sz="1400" dirty="0">
                <a:solidFill>
                  <a:schemeClr val="tx2"/>
                </a:solidFill>
              </a:rPr>
              <a:t> </a:t>
            </a:r>
            <a:r>
              <a:rPr lang="de-AT" sz="1400" dirty="0" err="1">
                <a:solidFill>
                  <a:schemeClr val="tx2"/>
                </a:solidFill>
              </a:rPr>
              <a:t>Ghosts</a:t>
            </a:r>
            <a:r>
              <a:rPr lang="de-AT" sz="1400" dirty="0">
                <a:solidFill>
                  <a:schemeClr val="tx2"/>
                </a:solidFill>
              </a:rPr>
              <a:t>“: kanadische Indianermärchen</a:t>
            </a:r>
          </a:p>
          <a:p>
            <a:pPr lvl="1"/>
            <a:r>
              <a:rPr lang="de-AT" sz="1400" dirty="0">
                <a:solidFill>
                  <a:schemeClr val="tx2"/>
                </a:solidFill>
              </a:rPr>
              <a:t>Für Zuhörer aus unserem Kulturkreis fremdartig</a:t>
            </a:r>
          </a:p>
          <a:p>
            <a:r>
              <a:rPr lang="de-AT" sz="1400" dirty="0">
                <a:solidFill>
                  <a:schemeClr val="tx2"/>
                </a:solidFill>
              </a:rPr>
              <a:t>in einem berühmten Experiment des Experimentalpsychologen Frederic Bartlett (1932) wurde die Geschichte britischen Testpersonen vorgelesen. Die Versuchspersonen sollten die Geschichte anschließend nacherzählen. Diese Aufgabe wurde in mehreren Zeitintervallen wiederholt.</a:t>
            </a:r>
          </a:p>
          <a:p>
            <a:r>
              <a:rPr lang="de-AT" sz="1400" dirty="0">
                <a:solidFill>
                  <a:schemeClr val="tx2"/>
                </a:solidFill>
              </a:rPr>
              <a:t>Bei Nacherzählung wurden große Teile der Geschichte weggelassen, zahlreiche Details änderten sich oder wurden hinzugefügt, so dass sie in ihr kulturelles Schema passte, an ihre Lebenserfahrungen andockte und für sie Sinn ergab</a:t>
            </a:r>
          </a:p>
          <a:p>
            <a:r>
              <a:rPr lang="de-AT" sz="1400" dirty="0">
                <a:solidFill>
                  <a:schemeClr val="tx2"/>
                </a:solidFill>
              </a:rPr>
              <a:t>Als erstes verschwanden die Geister, dann wurde alles Übernatürliche Weggelassen</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8071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EAA82604-DD07-2026-2F2C-046B0706AB5C}"/>
              </a:ext>
            </a:extLst>
          </p:cNvPr>
          <p:cNvSpPr>
            <a:spLocks noGrp="1"/>
          </p:cNvSpPr>
          <p:nvPr>
            <p:ph type="title"/>
          </p:nvPr>
        </p:nvSpPr>
        <p:spPr>
          <a:xfrm>
            <a:off x="1179226" y="1594707"/>
            <a:ext cx="9833548" cy="1325563"/>
          </a:xfrm>
        </p:spPr>
        <p:txBody>
          <a:bodyPr anchor="b">
            <a:normAutofit/>
          </a:bodyPr>
          <a:lstStyle/>
          <a:p>
            <a:pPr algn="ctr"/>
            <a:r>
              <a:rPr lang="de-AT" sz="3600">
                <a:solidFill>
                  <a:schemeClr val="tx2"/>
                </a:solidFill>
              </a:rPr>
              <a:t>Ableitung für das Design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42784079-22C9-EF63-74AC-128671EEB6C2}"/>
              </a:ext>
            </a:extLst>
          </p:cNvPr>
          <p:cNvSpPr>
            <a:spLocks noGrp="1"/>
          </p:cNvSpPr>
          <p:nvPr>
            <p:ph idx="1"/>
          </p:nvPr>
        </p:nvSpPr>
        <p:spPr>
          <a:xfrm>
            <a:off x="1179226" y="3329677"/>
            <a:ext cx="9833548" cy="2457269"/>
          </a:xfrm>
        </p:spPr>
        <p:txBody>
          <a:bodyPr>
            <a:normAutofit/>
          </a:bodyPr>
          <a:lstStyle/>
          <a:p>
            <a:r>
              <a:rPr lang="de-AT" sz="1400" dirty="0">
                <a:solidFill>
                  <a:schemeClr val="tx2"/>
                </a:solidFill>
              </a:rPr>
              <a:t>Wenn die durch das Design ausgelösten Assoziationen an relevante Lebenserfahrungen beim Betrachter anknüpfen, wird es vermutlich auch in Erinnerung bleiben</a:t>
            </a:r>
          </a:p>
          <a:p>
            <a:r>
              <a:rPr lang="de-AT" sz="1400" dirty="0">
                <a:solidFill>
                  <a:schemeClr val="tx2"/>
                </a:solidFill>
              </a:rPr>
              <a:t>Rhythmen im Design (grafisch, sprachlich, musikalisch, </a:t>
            </a:r>
            <a:r>
              <a:rPr lang="de-AT" sz="1400" dirty="0" err="1">
                <a:solidFill>
                  <a:schemeClr val="tx2"/>
                </a:solidFill>
              </a:rPr>
              <a:t>etc</a:t>
            </a:r>
            <a:r>
              <a:rPr lang="de-AT" sz="1400" dirty="0">
                <a:solidFill>
                  <a:schemeClr val="tx2"/>
                </a:solidFill>
              </a:rPr>
              <a:t>) können als Stilmittel eingesetzt Vertrautheit und Verlässlichkeit vermitteln.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133531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96C719AA-8CD8-72F2-1F9E-3B611E64D7F2}"/>
              </a:ext>
            </a:extLst>
          </p:cNvPr>
          <p:cNvSpPr>
            <a:spLocks noGrp="1"/>
          </p:cNvSpPr>
          <p:nvPr>
            <p:ph type="title"/>
          </p:nvPr>
        </p:nvSpPr>
        <p:spPr>
          <a:xfrm>
            <a:off x="3552050" y="223759"/>
            <a:ext cx="8433697" cy="1588127"/>
          </a:xfrm>
        </p:spPr>
        <p:txBody>
          <a:bodyPr anchor="b">
            <a:spAutoFit/>
          </a:bodyPr>
          <a:lstStyle/>
          <a:p>
            <a:pPr algn="ctr"/>
            <a:r>
              <a:rPr lang="de-AT" sz="3600" dirty="0">
                <a:solidFill>
                  <a:schemeClr val="tx2"/>
                </a:solidFill>
              </a:rPr>
              <a:t>Zusammenfassung</a:t>
            </a:r>
            <a:br>
              <a:rPr lang="de-AT" sz="3600" dirty="0">
                <a:solidFill>
                  <a:schemeClr val="tx2"/>
                </a:solidFill>
              </a:rPr>
            </a:br>
            <a:r>
              <a:rPr lang="de-AT" sz="3600" dirty="0">
                <a:solidFill>
                  <a:schemeClr val="tx2"/>
                </a:solidFill>
              </a:rPr>
              <a:t>Die Grundprinzipien der Wirkung von Design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2B4490DE-ACC4-2535-0974-A9F2CB305F32}"/>
              </a:ext>
            </a:extLst>
          </p:cNvPr>
          <p:cNvSpPr>
            <a:spLocks noGrp="1"/>
          </p:cNvSpPr>
          <p:nvPr>
            <p:ph idx="1"/>
          </p:nvPr>
        </p:nvSpPr>
        <p:spPr>
          <a:xfrm>
            <a:off x="184727" y="2090172"/>
            <a:ext cx="10538691" cy="4544070"/>
          </a:xfrm>
        </p:spPr>
        <p:txBody>
          <a:bodyPr wrap="square" numCol="2" spcCol="360000">
            <a:noAutofit/>
          </a:bodyPr>
          <a:lstStyle/>
          <a:p>
            <a:r>
              <a:rPr lang="de-AT" sz="1400" dirty="0">
                <a:solidFill>
                  <a:schemeClr val="tx2"/>
                </a:solidFill>
              </a:rPr>
              <a:t>Wirkung ist nicht beliebig und grundsätzlich steuerbar</a:t>
            </a:r>
          </a:p>
          <a:p>
            <a:r>
              <a:rPr lang="de-AT" sz="1400" dirty="0">
                <a:solidFill>
                  <a:schemeClr val="tx2"/>
                </a:solidFill>
              </a:rPr>
              <a:t>Wirkung ist komplex und vielschichtig: Es wirkt immer mehr mit, als es auf den ersten Blick erscheint.</a:t>
            </a:r>
          </a:p>
          <a:p>
            <a:r>
              <a:rPr lang="de-AT" sz="1400" dirty="0">
                <a:solidFill>
                  <a:schemeClr val="tx2"/>
                </a:solidFill>
              </a:rPr>
              <a:t>Ein Design wirkt, indem es beim Betrachter einen Assoziationsraum aufmacht: Anmutungen, Gedanken, Gefühle, Geschichten, Vorstellungsbilder und Erinnerungen: Dieser Assoziationsraum gibt einem Design seinen spezifischen Charakter</a:t>
            </a:r>
          </a:p>
          <a:p>
            <a:r>
              <a:rPr lang="de-AT" sz="1400" dirty="0">
                <a:solidFill>
                  <a:schemeClr val="tx2"/>
                </a:solidFill>
              </a:rPr>
              <a:t>Diese Assoziationen sind meist sehr flüchtig</a:t>
            </a:r>
          </a:p>
          <a:p>
            <a:r>
              <a:rPr lang="de-AT" sz="1400" dirty="0">
                <a:solidFill>
                  <a:schemeClr val="tx2"/>
                </a:solidFill>
              </a:rPr>
              <a:t>Ein Design wird dann bedeutsam, wenn die durch das Design ausgelösten Assoziationen an relevante und bewegende Themen „im Betrachter“ anknüpfen</a:t>
            </a:r>
          </a:p>
          <a:p>
            <a:r>
              <a:rPr lang="de-AT" sz="1400" dirty="0">
                <a:solidFill>
                  <a:schemeClr val="tx2"/>
                </a:solidFill>
              </a:rPr>
              <a:t>Die Assoziationen sind zwar individuell unterschiedlich, dennoch drehen sie sich um bestimmte Grundthemen. Deswegen sind Wirkungen nicht beliebig</a:t>
            </a:r>
          </a:p>
          <a:p>
            <a:r>
              <a:rPr lang="de-AT" sz="1400" dirty="0">
                <a:solidFill>
                  <a:schemeClr val="tx2"/>
                </a:solidFill>
              </a:rPr>
              <a:t>Wirkungszusammenhänge laufen zu einem guten Teil unbewusst (vorbewusst) ab: Sie können aber durch genaues Beschreiben und Hinterfragen bewusst gemacht werden</a:t>
            </a:r>
          </a:p>
          <a:p>
            <a:r>
              <a:rPr lang="de-AT" sz="1400" dirty="0">
                <a:solidFill>
                  <a:schemeClr val="tx2"/>
                </a:solidFill>
              </a:rPr>
              <a:t>Das Umfeld eines Designs sowie Stil und Machart entscheiden darüber, welche Bedeutung ein Design für den Betrachter erhält: Es richtet den Assoziationsraum aus, wie ein Magnet Metallspäne auf einer Platte durchformt</a:t>
            </a:r>
          </a:p>
          <a:p>
            <a:r>
              <a:rPr lang="de-AT" sz="1400" dirty="0">
                <a:solidFill>
                  <a:schemeClr val="tx2"/>
                </a:solidFill>
              </a:rPr>
              <a:t>Damit ein Design wirkungsvoll ist, muss es nicht unbedingt Aufmerksamkeit erregen . Das, was bedeutsam ist, wird aber meist auch Aufmerksamkeit erzeugen und im Gedächtnis verankert werden</a:t>
            </a:r>
          </a:p>
          <a:p>
            <a:pPr marL="0" indent="0">
              <a:buNone/>
            </a:pPr>
            <a:r>
              <a:rPr lang="de-AT" sz="1400" dirty="0">
                <a:solidFill>
                  <a:schemeClr val="tx2"/>
                </a:solidFill>
              </a:rPr>
              <a:t>Diese Mechanismen der Wirkung lassen sich in einer einfachen Wirkformel zusammenfassen, die letztlich alle Wirkungen zugrunde liegt. </a:t>
            </a:r>
            <a:r>
              <a:rPr lang="de-AT" sz="1400" b="1" dirty="0">
                <a:solidFill>
                  <a:schemeClr val="tx2"/>
                </a:solidFill>
              </a:rPr>
              <a:t>Wirkung ist, wenn ein Design Assoziationen beim Betrachter auslöst, die an etwas für ihn Bedeutungsvolles anknüpft</a:t>
            </a:r>
            <a:r>
              <a:rPr lang="de-AT" sz="1400" dirty="0">
                <a:solidFill>
                  <a:schemeClr val="tx2"/>
                </a:solidFill>
              </a:rPr>
              <a:t>.</a:t>
            </a:r>
            <a:br>
              <a:rPr lang="de-AT" sz="1400" dirty="0">
                <a:solidFill>
                  <a:schemeClr val="tx2"/>
                </a:solidFill>
              </a:rPr>
            </a:br>
            <a:r>
              <a:rPr lang="de-AT" sz="1400" dirty="0">
                <a:solidFill>
                  <a:schemeClr val="tx2"/>
                </a:solidFill>
              </a:rPr>
              <a:t>Ob die Wirkung dann in die gewünschte Richtung geht, hängt davon ab, ob die richtigen Bedeutungen getroffen wurden, z. B. solche, die mit bestimmten Produkterfahrungen zusammenhängen.</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41896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2" name="Rectangle 11">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14" name="Freeform: Shape 13">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nvGrpSpPr>
          <p:cNvPr id="16" name="Group 15">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7" name="Freeform: Shape 16">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8" name="Freeform: Shape 17">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19" name="Freeform: Shape 18">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21" name="Freeform: Shape 20">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22" name="Freeform: Shape 21">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aleway" pitchFamily="2" charset="0"/>
              </a:endParaRPr>
            </a:p>
          </p:txBody>
        </p:sp>
        <p:sp>
          <p:nvSpPr>
            <p:cNvPr id="23" name="Freeform: Shape 22">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latin typeface="Raleway" pitchFamily="2" charset="0"/>
              </a:endParaRPr>
            </a:p>
          </p:txBody>
        </p:sp>
      </p:grpSp>
      <p:sp>
        <p:nvSpPr>
          <p:cNvPr id="4" name="Titel 3">
            <a:extLst>
              <a:ext uri="{FF2B5EF4-FFF2-40B4-BE49-F238E27FC236}">
                <a16:creationId xmlns:a16="http://schemas.microsoft.com/office/drawing/2014/main" id="{160C8A48-3A14-5AF7-3090-C187EDAC55BD}"/>
              </a:ext>
            </a:extLst>
          </p:cNvPr>
          <p:cNvSpPr>
            <a:spLocks noGrp="1"/>
          </p:cNvSpPr>
          <p:nvPr>
            <p:ph type="ctrTitle"/>
          </p:nvPr>
        </p:nvSpPr>
        <p:spPr>
          <a:xfrm>
            <a:off x="3502731" y="1542402"/>
            <a:ext cx="5186842" cy="2387918"/>
          </a:xfrm>
        </p:spPr>
        <p:txBody>
          <a:bodyPr anchor="b">
            <a:normAutofit/>
          </a:bodyPr>
          <a:lstStyle/>
          <a:p>
            <a:r>
              <a:rPr lang="de-AT" sz="5200">
                <a:solidFill>
                  <a:schemeClr val="tx2"/>
                </a:solidFill>
              </a:rPr>
              <a:t>Ende</a:t>
            </a:r>
          </a:p>
        </p:txBody>
      </p:sp>
      <p:sp>
        <p:nvSpPr>
          <p:cNvPr id="5" name="Untertitel 4">
            <a:extLst>
              <a:ext uri="{FF2B5EF4-FFF2-40B4-BE49-F238E27FC236}">
                <a16:creationId xmlns:a16="http://schemas.microsoft.com/office/drawing/2014/main" id="{F07D3FF1-6EB6-3600-2A1D-61E9ADAD080C}"/>
              </a:ext>
            </a:extLst>
          </p:cNvPr>
          <p:cNvSpPr>
            <a:spLocks noGrp="1"/>
          </p:cNvSpPr>
          <p:nvPr>
            <p:ph type="subTitle" idx="1"/>
          </p:nvPr>
        </p:nvSpPr>
        <p:spPr>
          <a:xfrm>
            <a:off x="3502135" y="4001587"/>
            <a:ext cx="5188034" cy="682079"/>
          </a:xfrm>
        </p:spPr>
        <p:txBody>
          <a:bodyPr>
            <a:normAutofit/>
          </a:bodyPr>
          <a:lstStyle/>
          <a:p>
            <a:r>
              <a:rPr lang="de-AT">
                <a:solidFill>
                  <a:schemeClr val="tx2"/>
                </a:solidFill>
              </a:rPr>
              <a:t>ISBN 978-3-8362-3858-8</a:t>
            </a:r>
          </a:p>
        </p:txBody>
      </p:sp>
      <p:grpSp>
        <p:nvGrpSpPr>
          <p:cNvPr id="25" name="Group 24">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6" name="Freeform: Shape 25">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7" name="Freeform: Shape 26">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8" name="Freeform: Shape 27">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29" name="Freeform: Shape 28">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grpSp>
        <p:nvGrpSpPr>
          <p:cNvPr id="31" name="Group 30">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2" name="Freeform: Shape 31">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3" name="Freeform: Shape 32">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34" name="Freeform: Shape 33">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latin typeface="Raleway" pitchFamily="2" charset="0"/>
              </a:endParaRPr>
            </a:p>
          </p:txBody>
        </p:sp>
        <p:sp>
          <p:nvSpPr>
            <p:cNvPr id="35" name="Freeform: Shape 34">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395849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3E070D8D-AF54-B179-21C0-BF097E914D38}"/>
              </a:ext>
            </a:extLst>
          </p:cNvPr>
          <p:cNvSpPr>
            <a:spLocks noGrp="1"/>
          </p:cNvSpPr>
          <p:nvPr>
            <p:ph type="title"/>
          </p:nvPr>
        </p:nvSpPr>
        <p:spPr>
          <a:xfrm>
            <a:off x="1179226" y="1755073"/>
            <a:ext cx="9833548" cy="1066802"/>
          </a:xfrm>
        </p:spPr>
        <p:txBody>
          <a:bodyPr anchor="b">
            <a:normAutofit/>
          </a:bodyPr>
          <a:lstStyle/>
          <a:p>
            <a:r>
              <a:rPr lang="de-DE" sz="3600">
                <a:solidFill>
                  <a:schemeClr val="tx2"/>
                </a:solidFill>
              </a:rPr>
              <a:t>Intuition</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43FA1FC2-8151-FB29-0907-8D054F0E94AD}"/>
              </a:ext>
            </a:extLst>
          </p:cNvPr>
          <p:cNvSpPr>
            <a:spLocks noGrp="1"/>
          </p:cNvSpPr>
          <p:nvPr>
            <p:ph idx="1"/>
          </p:nvPr>
        </p:nvSpPr>
        <p:spPr>
          <a:xfrm>
            <a:off x="1179226" y="3049325"/>
            <a:ext cx="9833548" cy="2945574"/>
          </a:xfrm>
        </p:spPr>
        <p:txBody>
          <a:bodyPr vert="horz" lIns="91440" tIns="45720" rIns="91440" bIns="45720" rtlCol="0" anchor="t">
            <a:spAutoFit/>
          </a:bodyPr>
          <a:lstStyle/>
          <a:p>
            <a:r>
              <a:rPr lang="de-DE" sz="1400" dirty="0">
                <a:solidFill>
                  <a:schemeClr val="tx2"/>
                </a:solidFill>
              </a:rPr>
              <a:t>Intuition ist eine andere Art, sich die Welt zu erschließen, Zusammenhänge herzustellen und Überblick und Ordnung zu schaffen, als das rational-logische Denken.</a:t>
            </a:r>
          </a:p>
          <a:p>
            <a:r>
              <a:rPr lang="de-DE" sz="1400" dirty="0">
                <a:solidFill>
                  <a:schemeClr val="tx2"/>
                </a:solidFill>
              </a:rPr>
              <a:t>Intuitiv zu denken, heißt, sich an seiner Wahrnehmung und seinen eigenen Anmutungen zu orientieren</a:t>
            </a:r>
          </a:p>
        </p:txBody>
      </p:sp>
    </p:spTree>
    <p:extLst>
      <p:ext uri="{BB962C8B-B14F-4D97-AF65-F5344CB8AC3E}">
        <p14:creationId xmlns:p14="http://schemas.microsoft.com/office/powerpoint/2010/main" val="229142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 name="Titel 1">
            <a:extLst>
              <a:ext uri="{FF2B5EF4-FFF2-40B4-BE49-F238E27FC236}">
                <a16:creationId xmlns:a16="http://schemas.microsoft.com/office/drawing/2014/main" id="{A956FC44-6B0B-EC88-E5D5-B5AF1282E7EA}"/>
              </a:ext>
            </a:extLst>
          </p:cNvPr>
          <p:cNvSpPr>
            <a:spLocks noGrp="1"/>
          </p:cNvSpPr>
          <p:nvPr>
            <p:ph type="title"/>
          </p:nvPr>
        </p:nvSpPr>
        <p:spPr>
          <a:xfrm>
            <a:off x="3027924" y="991261"/>
            <a:ext cx="5754696" cy="1837349"/>
          </a:xfrm>
        </p:spPr>
        <p:txBody>
          <a:bodyPr>
            <a:normAutofit/>
          </a:bodyPr>
          <a:lstStyle/>
          <a:p>
            <a:pPr algn="ctr"/>
            <a:r>
              <a:rPr lang="de-DE" sz="3600">
                <a:solidFill>
                  <a:schemeClr val="tx2"/>
                </a:solidFill>
              </a:rPr>
              <a:t>Wirkungen sind komplex und vielschichtig</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704C7AF7-C942-70AE-C45F-B7F7308F667D}"/>
              </a:ext>
            </a:extLst>
          </p:cNvPr>
          <p:cNvSpPr>
            <a:spLocks noGrp="1"/>
          </p:cNvSpPr>
          <p:nvPr>
            <p:ph idx="1"/>
          </p:nvPr>
        </p:nvSpPr>
        <p:spPr>
          <a:xfrm>
            <a:off x="3050412" y="2979336"/>
            <a:ext cx="5709721" cy="3318344"/>
          </a:xfrm>
        </p:spPr>
        <p:txBody>
          <a:bodyPr vert="horz" lIns="91440" tIns="45720" rIns="91440" bIns="45720" rtlCol="0" anchor="t">
            <a:spAutoFit/>
          </a:bodyPr>
          <a:lstStyle/>
          <a:p>
            <a:r>
              <a:rPr lang="de-DE" sz="1400" dirty="0">
                <a:solidFill>
                  <a:schemeClr val="tx2"/>
                </a:solidFill>
              </a:rPr>
              <a:t>Wirkung kann viele Formen annehmen</a:t>
            </a:r>
          </a:p>
          <a:p>
            <a:pPr lvl="1"/>
            <a:r>
              <a:rPr lang="de-DE" sz="1400" dirty="0">
                <a:solidFill>
                  <a:schemeClr val="tx2"/>
                </a:solidFill>
              </a:rPr>
              <a:t>Produkt attraktiv darstellen</a:t>
            </a:r>
          </a:p>
          <a:p>
            <a:pPr lvl="1"/>
            <a:r>
              <a:rPr lang="de-DE" sz="1400" dirty="0">
                <a:solidFill>
                  <a:schemeClr val="tx2"/>
                </a:solidFill>
              </a:rPr>
              <a:t>Aufmerksamkeitsstarkes Werbedesign</a:t>
            </a:r>
          </a:p>
          <a:p>
            <a:pPr lvl="1"/>
            <a:r>
              <a:rPr lang="de-DE" sz="1400" dirty="0">
                <a:solidFill>
                  <a:schemeClr val="tx2"/>
                </a:solidFill>
              </a:rPr>
              <a:t>Bekanntheit steigern</a:t>
            </a:r>
          </a:p>
          <a:p>
            <a:pPr lvl="1"/>
            <a:r>
              <a:rPr lang="de-DE" sz="1400" dirty="0">
                <a:solidFill>
                  <a:schemeClr val="tx2"/>
                </a:solidFill>
              </a:rPr>
              <a:t>Angenehmes Nutzungsgefühl</a:t>
            </a:r>
          </a:p>
          <a:p>
            <a:pPr lvl="1"/>
            <a:r>
              <a:rPr lang="de-DE" sz="1400" dirty="0">
                <a:solidFill>
                  <a:schemeClr val="tx2"/>
                </a:solidFill>
              </a:rPr>
              <a:t>Schnelle Orientierung</a:t>
            </a:r>
          </a:p>
          <a:p>
            <a:r>
              <a:rPr lang="de-DE" sz="1400" dirty="0">
                <a:solidFill>
                  <a:schemeClr val="tx2"/>
                </a:solidFill>
              </a:rPr>
              <a:t>= das Ende eines langen Prozesses</a:t>
            </a:r>
          </a:p>
          <a:p>
            <a:r>
              <a:rPr lang="de-DE" sz="1400" dirty="0">
                <a:solidFill>
                  <a:schemeClr val="tx2"/>
                </a:solidFill>
              </a:rPr>
              <a:t>Design löst innerhalb weniger Sekunden vielfältige und vielschichtige Erlebnisprozesse beim Betrachter aus: Gedanken, Gefühle, Eindrücke, atmosphärische Anmutung, Erinnerung =&gt; haben aber direkt nichts mit dem Dargestellten zu tun</a:t>
            </a:r>
          </a:p>
          <a:p>
            <a:r>
              <a:rPr lang="de-DE" sz="1400" dirty="0">
                <a:solidFill>
                  <a:schemeClr val="tx2"/>
                </a:solidFill>
              </a:rPr>
              <a:t>Design kann: wertig, billig, erhaben, lächerlich, langweilig, verwirrend, ärgerlich, befremdend, (…) wirken</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Tree>
    <p:extLst>
      <p:ext uri="{BB962C8B-B14F-4D97-AF65-F5344CB8AC3E}">
        <p14:creationId xmlns:p14="http://schemas.microsoft.com/office/powerpoint/2010/main" val="295299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EAAB6A75-CC99-23D7-ECDD-27276F142320}"/>
              </a:ext>
            </a:extLst>
          </p:cNvPr>
          <p:cNvSpPr>
            <a:spLocks noGrp="1"/>
          </p:cNvSpPr>
          <p:nvPr>
            <p:ph type="title"/>
          </p:nvPr>
        </p:nvSpPr>
        <p:spPr>
          <a:xfrm>
            <a:off x="1179226" y="1755073"/>
            <a:ext cx="9833548" cy="1066802"/>
          </a:xfrm>
        </p:spPr>
        <p:txBody>
          <a:bodyPr anchor="b">
            <a:normAutofit/>
          </a:bodyPr>
          <a:lstStyle/>
          <a:p>
            <a:r>
              <a:rPr lang="de-DE" sz="3600">
                <a:solidFill>
                  <a:schemeClr val="tx2"/>
                </a:solidFill>
              </a:rPr>
              <a:t>Assoziationsräume: Ganze Welten im Kopf</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0740CA1E-51B9-987B-2BF2-58A31324CF71}"/>
              </a:ext>
            </a:extLst>
          </p:cNvPr>
          <p:cNvSpPr>
            <a:spLocks noGrp="1"/>
          </p:cNvSpPr>
          <p:nvPr>
            <p:ph idx="1"/>
          </p:nvPr>
        </p:nvSpPr>
        <p:spPr>
          <a:xfrm>
            <a:off x="1179226" y="3049325"/>
            <a:ext cx="9833548" cy="2932085"/>
          </a:xfrm>
        </p:spPr>
        <p:txBody>
          <a:bodyPr vert="horz" lIns="91440" tIns="45720" rIns="91440" bIns="45720" rtlCol="0" anchor="t">
            <a:spAutoFit/>
          </a:bodyPr>
          <a:lstStyle/>
          <a:p>
            <a:r>
              <a:rPr lang="de-DE" sz="1400" dirty="0">
                <a:solidFill>
                  <a:schemeClr val="tx2"/>
                </a:solidFill>
              </a:rPr>
              <a:t>Jedes Design, jedes Bild, egal wie einfach oder komplex, löst Vorstellungsbilder und Erinnerungen an Alltagserfahrungen oder vielleicht auch aus der Kindheit aus: Es schließt einen ausgedehnten Assoziationsraum auf.</a:t>
            </a:r>
          </a:p>
          <a:p>
            <a:pPr lvl="1"/>
            <a:r>
              <a:rPr lang="de-DE" sz="1400" dirty="0">
                <a:solidFill>
                  <a:schemeClr val="tx2"/>
                </a:solidFill>
              </a:rPr>
              <a:t>Test: einfache Formen wie das runde </a:t>
            </a:r>
            <a:r>
              <a:rPr lang="de-DE" sz="1400" dirty="0" err="1">
                <a:solidFill>
                  <a:schemeClr val="tx2"/>
                </a:solidFill>
              </a:rPr>
              <a:t>Maluma</a:t>
            </a:r>
            <a:r>
              <a:rPr lang="de-DE" sz="1400" dirty="0">
                <a:solidFill>
                  <a:schemeClr val="tx2"/>
                </a:solidFill>
              </a:rPr>
              <a:t> und das eckige </a:t>
            </a:r>
            <a:r>
              <a:rPr lang="de-DE" sz="1400" dirty="0" err="1">
                <a:solidFill>
                  <a:schemeClr val="tx2"/>
                </a:solidFill>
              </a:rPr>
              <a:t>Takete</a:t>
            </a:r>
            <a:r>
              <a:rPr lang="de-DE" sz="1400" dirty="0">
                <a:solidFill>
                  <a:schemeClr val="tx2"/>
                </a:solidFill>
              </a:rPr>
              <a:t> Bild erzeugt einen Assoziationsraum</a:t>
            </a:r>
            <a:br>
              <a:rPr lang="de-DE" sz="1400" dirty="0">
                <a:solidFill>
                  <a:schemeClr val="tx2"/>
                </a:solidFill>
              </a:rPr>
            </a:br>
            <a:r>
              <a:rPr lang="de-DE" sz="1400" dirty="0" err="1">
                <a:solidFill>
                  <a:schemeClr val="tx2"/>
                </a:solidFill>
              </a:rPr>
              <a:t>Maluma</a:t>
            </a:r>
            <a:r>
              <a:rPr lang="de-DE" sz="1400" dirty="0">
                <a:solidFill>
                  <a:schemeClr val="tx2"/>
                </a:solidFill>
              </a:rPr>
              <a:t> erinnert mit runden, weichen Formen an Luftballons, Luftblasen</a:t>
            </a:r>
            <a:br>
              <a:rPr lang="de-DE" sz="1400" dirty="0">
                <a:solidFill>
                  <a:schemeClr val="tx2"/>
                </a:solidFill>
              </a:rPr>
            </a:br>
            <a:r>
              <a:rPr lang="de-DE" sz="1400" dirty="0" err="1">
                <a:solidFill>
                  <a:schemeClr val="tx2"/>
                </a:solidFill>
              </a:rPr>
              <a:t>Takete</a:t>
            </a:r>
            <a:r>
              <a:rPr lang="de-DE" sz="1400" dirty="0">
                <a:solidFill>
                  <a:schemeClr val="tx2"/>
                </a:solidFill>
              </a:rPr>
              <a:t> mit harten Linien: spitze Werkzeuge, Waffen, …</a:t>
            </a:r>
          </a:p>
          <a:p>
            <a:pPr lvl="1"/>
            <a:r>
              <a:rPr lang="de-DE" sz="1400" dirty="0">
                <a:solidFill>
                  <a:schemeClr val="tx2"/>
                </a:solidFill>
              </a:rPr>
              <a:t>Designer sollte beachten, dass ein Design immer mehr auslöst und bewirkt, als es im ersten Moment scheint</a:t>
            </a:r>
          </a:p>
          <a:p>
            <a:r>
              <a:rPr lang="de-DE" sz="1400" dirty="0">
                <a:solidFill>
                  <a:schemeClr val="tx2"/>
                </a:solidFill>
              </a:rPr>
              <a:t>Äußere Bilder rufen immer auch innere Bilder, Gedanken und Gefühle, Erinnerungen und Lebenserfahrungen, Wünsche und Ängste auf</a:t>
            </a:r>
          </a:p>
          <a:p>
            <a:r>
              <a:rPr lang="de-DE" sz="1400" dirty="0">
                <a:solidFill>
                  <a:schemeClr val="tx2"/>
                </a:solidFill>
              </a:rPr>
              <a:t>Assoziationen sind meist sehr flüchtig, rauschen manchmal in Millisekunden vor dem geistigen Auge vorbei</a:t>
            </a:r>
          </a:p>
          <a:p>
            <a:r>
              <a:rPr lang="de-DE" sz="1400" dirty="0">
                <a:solidFill>
                  <a:schemeClr val="tx2"/>
                </a:solidFill>
              </a:rPr>
              <a:t>Für die Wirkung eines Designs sind ausgelöste Vorstellungsbilder mindestens genauso wichtig wie das Wahrgenommene</a:t>
            </a:r>
          </a:p>
        </p:txBody>
      </p:sp>
    </p:spTree>
    <p:extLst>
      <p:ext uri="{BB962C8B-B14F-4D97-AF65-F5344CB8AC3E}">
        <p14:creationId xmlns:p14="http://schemas.microsoft.com/office/powerpoint/2010/main" val="1537781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Raleway" pitchFamily="2" charset="0"/>
            </a:endParaRPr>
          </a:p>
        </p:txBody>
      </p:sp>
      <p:sp>
        <p:nvSpPr>
          <p:cNvPr id="2" name="Titel 1">
            <a:extLst>
              <a:ext uri="{FF2B5EF4-FFF2-40B4-BE49-F238E27FC236}">
                <a16:creationId xmlns:a16="http://schemas.microsoft.com/office/drawing/2014/main" id="{EC6BCA7B-ED4F-2D37-EDBC-F74049B627AD}"/>
              </a:ext>
            </a:extLst>
          </p:cNvPr>
          <p:cNvSpPr>
            <a:spLocks noGrp="1"/>
          </p:cNvSpPr>
          <p:nvPr>
            <p:ph type="title"/>
          </p:nvPr>
        </p:nvSpPr>
        <p:spPr>
          <a:xfrm>
            <a:off x="615807" y="776018"/>
            <a:ext cx="9833548" cy="1066802"/>
          </a:xfrm>
        </p:spPr>
        <p:txBody>
          <a:bodyPr anchor="b">
            <a:normAutofit/>
          </a:bodyPr>
          <a:lstStyle/>
          <a:p>
            <a:r>
              <a:rPr lang="de-DE" sz="3600" dirty="0">
                <a:solidFill>
                  <a:schemeClr val="tx2"/>
                </a:solidFill>
              </a:rPr>
              <a:t>Assoziationen durch Weglassen</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0"/>
              </a:endParaRPr>
            </a:p>
          </p:txBody>
        </p:sp>
      </p:grpSp>
      <p:sp>
        <p:nvSpPr>
          <p:cNvPr id="3" name="Inhaltsplatzhalter 2">
            <a:extLst>
              <a:ext uri="{FF2B5EF4-FFF2-40B4-BE49-F238E27FC236}">
                <a16:creationId xmlns:a16="http://schemas.microsoft.com/office/drawing/2014/main" id="{0ADFDC3D-1A1A-06DB-85FC-520CAD35EAE5}"/>
              </a:ext>
            </a:extLst>
          </p:cNvPr>
          <p:cNvSpPr>
            <a:spLocks noGrp="1"/>
          </p:cNvSpPr>
          <p:nvPr>
            <p:ph idx="1"/>
          </p:nvPr>
        </p:nvSpPr>
        <p:spPr>
          <a:xfrm>
            <a:off x="615807" y="2070270"/>
            <a:ext cx="9833548" cy="3124445"/>
          </a:xfrm>
        </p:spPr>
        <p:txBody>
          <a:bodyPr vert="horz" lIns="91440" tIns="45720" rIns="91440" bIns="45720" rtlCol="0" anchor="t">
            <a:spAutoFit/>
          </a:bodyPr>
          <a:lstStyle/>
          <a:p>
            <a:r>
              <a:rPr lang="de-DE" sz="1400" dirty="0">
                <a:solidFill>
                  <a:schemeClr val="tx2"/>
                </a:solidFill>
              </a:rPr>
              <a:t>Assoziationen lassen sich gezielt auslösen, indem man etwas offensichtliches weglässt</a:t>
            </a:r>
          </a:p>
          <a:p>
            <a:pPr lvl="1"/>
            <a:r>
              <a:rPr lang="de-DE" sz="1400" dirty="0">
                <a:solidFill>
                  <a:schemeClr val="tx2"/>
                </a:solidFill>
              </a:rPr>
              <a:t>Bilder von </a:t>
            </a:r>
            <a:r>
              <a:rPr lang="de-DE" sz="1400" dirty="0" err="1">
                <a:solidFill>
                  <a:schemeClr val="tx2"/>
                </a:solidFill>
              </a:rPr>
              <a:t>No</a:t>
            </a:r>
            <a:r>
              <a:rPr lang="de-DE" sz="1400" dirty="0">
                <a:solidFill>
                  <a:schemeClr val="tx2"/>
                </a:solidFill>
              </a:rPr>
              <a:t> Pants Day (Event, bei dem man einen Tag keine Hosen trägt oder ohne Hose U-Bahn fährt)</a:t>
            </a:r>
          </a:p>
          <a:p>
            <a:pPr lvl="2"/>
            <a:r>
              <a:rPr lang="de-DE" sz="1400" dirty="0">
                <a:solidFill>
                  <a:schemeClr val="tx2"/>
                </a:solidFill>
              </a:rPr>
              <a:t>Das Thema Hose und entsprechende Vorstellungsbilder werden im Assoziationsraum erzeugt</a:t>
            </a:r>
          </a:p>
          <a:p>
            <a:pPr lvl="2"/>
            <a:r>
              <a:rPr lang="de-DE" sz="1400" dirty="0">
                <a:solidFill>
                  <a:schemeClr val="tx2"/>
                </a:solidFill>
              </a:rPr>
              <a:t>Assoziationen haben alle irgendwie mit Hosen zu tun</a:t>
            </a:r>
          </a:p>
          <a:p>
            <a:pPr lvl="3"/>
            <a:r>
              <a:rPr lang="de-DE" dirty="0">
                <a:solidFill>
                  <a:schemeClr val="tx2"/>
                </a:solidFill>
              </a:rPr>
              <a:t>Wie fühlt man sich selbst ohne Hose in der U-Bahn</a:t>
            </a:r>
          </a:p>
          <a:p>
            <a:pPr lvl="3"/>
            <a:r>
              <a:rPr lang="de-DE" dirty="0">
                <a:solidFill>
                  <a:schemeClr val="tx2"/>
                </a:solidFill>
              </a:rPr>
              <a:t>Welche Reaktionen würde das auslösen</a:t>
            </a:r>
          </a:p>
          <a:p>
            <a:pPr lvl="3"/>
            <a:r>
              <a:rPr lang="de-DE" dirty="0">
                <a:solidFill>
                  <a:schemeClr val="tx2"/>
                </a:solidFill>
              </a:rPr>
              <a:t>Ist einem das peinlich</a:t>
            </a:r>
          </a:p>
          <a:p>
            <a:pPr lvl="3"/>
            <a:r>
              <a:rPr lang="de-DE" dirty="0">
                <a:solidFill>
                  <a:schemeClr val="tx2"/>
                </a:solidFill>
              </a:rPr>
              <a:t>Hat man trotzdem mal Lust dazu</a:t>
            </a:r>
          </a:p>
          <a:p>
            <a:pPr lvl="3"/>
            <a:r>
              <a:rPr lang="de-DE" dirty="0">
                <a:solidFill>
                  <a:schemeClr val="tx2"/>
                </a:solidFill>
              </a:rPr>
              <a:t>Welche Unterhose würde man dann tragen</a:t>
            </a:r>
          </a:p>
          <a:p>
            <a:pPr lvl="3"/>
            <a:r>
              <a:rPr lang="de-DE" dirty="0">
                <a:solidFill>
                  <a:schemeClr val="tx2"/>
                </a:solidFill>
              </a:rPr>
              <a:t>Welche Rolle spielt eine Hose im Alltag</a:t>
            </a:r>
          </a:p>
          <a:p>
            <a:pPr lvl="3"/>
            <a:r>
              <a:rPr lang="de-DE" dirty="0">
                <a:solidFill>
                  <a:schemeClr val="tx2"/>
                </a:solidFill>
              </a:rPr>
              <a:t>…</a:t>
            </a:r>
          </a:p>
          <a:p>
            <a:pPr lvl="1"/>
            <a:r>
              <a:rPr lang="de-DE" sz="1400" dirty="0">
                <a:solidFill>
                  <a:schemeClr val="tx2"/>
                </a:solidFill>
              </a:rPr>
              <a:t>Schlagzeile </a:t>
            </a:r>
            <a:r>
              <a:rPr lang="de-DE" sz="1400" dirty="0" err="1">
                <a:solidFill>
                  <a:schemeClr val="tx2"/>
                </a:solidFill>
              </a:rPr>
              <a:t>No</a:t>
            </a:r>
            <a:r>
              <a:rPr lang="de-DE" sz="1400" dirty="0">
                <a:solidFill>
                  <a:schemeClr val="tx2"/>
                </a:solidFill>
              </a:rPr>
              <a:t> Pants Day reicht um sich eine lebendige Szenerie auszumalen</a:t>
            </a:r>
          </a:p>
        </p:txBody>
      </p:sp>
    </p:spTree>
    <p:extLst>
      <p:ext uri="{BB962C8B-B14F-4D97-AF65-F5344CB8AC3E}">
        <p14:creationId xmlns:p14="http://schemas.microsoft.com/office/powerpoint/2010/main" val="163424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5752</Words>
  <Application>Microsoft Macintosh PowerPoint</Application>
  <PresentationFormat>Breitbild</PresentationFormat>
  <Paragraphs>365</Paragraphs>
  <Slides>59</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59</vt:i4>
      </vt:variant>
    </vt:vector>
  </HeadingPairs>
  <TitlesOfParts>
    <vt:vector size="63" baseType="lpstr">
      <vt:lpstr>Arial</vt:lpstr>
      <vt:lpstr>Calibri</vt:lpstr>
      <vt:lpstr>Raleway</vt:lpstr>
      <vt:lpstr>Office</vt:lpstr>
      <vt:lpstr>Wie Design wirkt</vt:lpstr>
      <vt:lpstr>Grundprinzipien der Wirkung</vt:lpstr>
      <vt:lpstr>Test: ordne ein Zeichen einem Wort zu</vt:lpstr>
      <vt:lpstr>Erklärung zum Test</vt:lpstr>
      <vt:lpstr>Wirkungen sind nicht beliebig</vt:lpstr>
      <vt:lpstr>Intuition</vt:lpstr>
      <vt:lpstr>Wirkungen sind komplex und vielschichtig</vt:lpstr>
      <vt:lpstr>Assoziationsräume: Ganze Welten im Kopf</vt:lpstr>
      <vt:lpstr>Assoziationen durch Weglassen</vt:lpstr>
      <vt:lpstr>Assoziationen durch Verneinen</vt:lpstr>
      <vt:lpstr>Bewegte Vorstellungsbilder</vt:lpstr>
      <vt:lpstr>Test Kippbild</vt:lpstr>
      <vt:lpstr>Erklärung Kippbild</vt:lpstr>
      <vt:lpstr>Assoziationen drehen sich um bestimmte Themen</vt:lpstr>
      <vt:lpstr>Übung</vt:lpstr>
      <vt:lpstr>Erklärung zur Übung</vt:lpstr>
      <vt:lpstr>Unerwünschte Wirkungen: Beispiel aus der Werbung</vt:lpstr>
      <vt:lpstr>Erklärung Beispiel</vt:lpstr>
      <vt:lpstr>Design wirkt, wenn es an etwas „in uns“ anknüpft</vt:lpstr>
      <vt:lpstr>Design setzt an übergreifende Grundthemen an</vt:lpstr>
      <vt:lpstr>Die Grundthemen</vt:lpstr>
      <vt:lpstr>Exkurs: Übertragung und Gegenübertragung - kleine Geschichte - </vt:lpstr>
      <vt:lpstr>Design knüpft an aktuelle Bedürfnisse an</vt:lpstr>
      <vt:lpstr>Wirkung ist immer ein Dialog zw Designer und Betrachter</vt:lpstr>
      <vt:lpstr>Übung – Der Assoziationsraum</vt:lpstr>
      <vt:lpstr>Ableitungen für das Design</vt:lpstr>
      <vt:lpstr>PowerPoint-Präsentation</vt:lpstr>
      <vt:lpstr>Wirkung passiert meist unbewusst</vt:lpstr>
      <vt:lpstr>Das Umfeld verändert die Bedeutung des Designs</vt:lpstr>
      <vt:lpstr>Beispiel</vt:lpstr>
      <vt:lpstr>Erklärung Beispiel</vt:lpstr>
      <vt:lpstr>Die Machart verändert die Bedeutung</vt:lpstr>
      <vt:lpstr>Beispiel</vt:lpstr>
      <vt:lpstr>Erklärung Beispiel</vt:lpstr>
      <vt:lpstr>Beispiel: Stilistische Verwandlung</vt:lpstr>
      <vt:lpstr>Beispiel: Stilistische Verwandlung</vt:lpstr>
      <vt:lpstr>Übung</vt:lpstr>
      <vt:lpstr>Die Mechanismen der Designwirkung in der Praxis</vt:lpstr>
      <vt:lpstr>Beispiel Werbefilm</vt:lpstr>
      <vt:lpstr>Beispiel Webshop Design</vt:lpstr>
      <vt:lpstr>Beispiel Webshop-Design</vt:lpstr>
      <vt:lpstr>Beispiel Infografik</vt:lpstr>
      <vt:lpstr>Werbewirkungstheorie</vt:lpstr>
      <vt:lpstr>Die AIDA-Formel</vt:lpstr>
      <vt:lpstr>Die Aufmerksamkeit des Betrachters</vt:lpstr>
      <vt:lpstr>Aufmerksamkeit ist nicht gleichbedeutend mit Wirkung</vt:lpstr>
      <vt:lpstr>Aufmerksamkeit durch Bedeutung</vt:lpstr>
      <vt:lpstr>Übung - Das Gorilla Experiment</vt:lpstr>
      <vt:lpstr>Unaufmerksamkeitsblindheit</vt:lpstr>
      <vt:lpstr>Aufmerksamkeit erzeugen</vt:lpstr>
      <vt:lpstr>Die Stimmung des Betrachters: Rezeptionsverfassungen</vt:lpstr>
      <vt:lpstr>Wie das Gedächtnis funktioniert</vt:lpstr>
      <vt:lpstr>Techniken, um etwas im Gedächtnis zu behalten</vt:lpstr>
      <vt:lpstr>Exkurs: Mnemotechnik</vt:lpstr>
      <vt:lpstr>Spiel: Text für „Stille Post“</vt:lpstr>
      <vt:lpstr>Erklärung zum Spiel</vt:lpstr>
      <vt:lpstr>Ableitung für das Design</vt:lpstr>
      <vt:lpstr>Zusammenfassung Die Grundprinzipien der Wirkung von Design</vt:lpstr>
      <vt:lpstr>Ende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Wie Design wirkt</dc:title>
  <dc:creator>Rebecca Rottensteiner</dc:creator>
  <cp:lastModifiedBy>Rebecca Rottensteiner</cp:lastModifiedBy>
  <cp:revision>8</cp:revision>
  <dcterms:created xsi:type="dcterms:W3CDTF">2022-05-30T11:17:35Z</dcterms:created>
  <dcterms:modified xsi:type="dcterms:W3CDTF">2022-06-02T17:02:32Z</dcterms:modified>
</cp:coreProperties>
</file>